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65" r:id="rId5"/>
    <p:sldId id="257" r:id="rId6"/>
    <p:sldId id="258" r:id="rId7"/>
    <p:sldId id="259" r:id="rId8"/>
    <p:sldId id="264" r:id="rId9"/>
    <p:sldId id="260" r:id="rId10"/>
    <p:sldId id="261" r:id="rId11"/>
    <p:sldId id="262" r:id="rId12"/>
    <p:sldId id="263" r:id="rId13"/>
  </p:sldIdLst>
  <p:sldSz cx="14630400" cy="8229600"/>
  <p:notesSz cx="8229600" cy="14630400"/>
  <p:embeddedFontLst>
    <p:embeddedFont>
      <p:font typeface="Overpass" pitchFamily="34" charset="0"/>
      <p:bold r:id="rId17"/>
    </p:embeddedFont>
    <p:embeddedFont>
      <p:font typeface="Overpass" pitchFamily="34" charset="-122"/>
      <p:bold r:id="rId18"/>
    </p:embeddedFont>
    <p:embeddedFont>
      <p:font typeface="Overpass" pitchFamily="34" charset="-120"/>
      <p:bold r:id="rId19"/>
    </p:embeddedFont>
    <p:embeddedFont>
      <p:font typeface="Calibri" panose="020F0502020204030204" charset="0"/>
      <p:regular r:id="rId20"/>
      <p:bold r:id="rId21"/>
      <p:italic r:id="rId22"/>
      <p:boldItalic r:id="rId23"/>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6.xml"/><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719733"/>
            <a:ext cx="7468553" cy="2914650"/>
          </a:xfrm>
          <a:prstGeom prst="rect">
            <a:avLst/>
          </a:prstGeom>
          <a:noFill/>
        </p:spPr>
        <p:txBody>
          <a:bodyPr wrap="square" lIns="0" tIns="0" rIns="0" bIns="0" rtlCol="0" anchor="t"/>
          <a:lstStyle/>
          <a:p>
            <a:pPr marL="0" indent="0" algn="l">
              <a:lnSpc>
                <a:spcPts val="7650"/>
              </a:lnSpc>
              <a:buNone/>
            </a:pPr>
            <a:r>
              <a:rPr lang="en-US" sz="6100" b="1" dirty="0">
                <a:solidFill>
                  <a:srgbClr val="FFFFFF"/>
                </a:solidFill>
                <a:latin typeface="Overpass Bold" pitchFamily="34" charset="0"/>
                <a:ea typeface="Overpass Bold" pitchFamily="34" charset="-122"/>
                <a:cs typeface="Overpass Bold" pitchFamily="34" charset="-120"/>
              </a:rPr>
              <a:t>SMART ENERGY MONITORING AND THEFT DETECTION</a:t>
            </a:r>
            <a:endParaRPr lang="en-US" sz="6100" dirty="0"/>
          </a:p>
        </p:txBody>
      </p:sp>
      <p:sp>
        <p:nvSpPr>
          <p:cNvPr id="4" name="Text 1"/>
          <p:cNvSpPr/>
          <p:nvPr/>
        </p:nvSpPr>
        <p:spPr>
          <a:xfrm>
            <a:off x="6196489" y="4514056"/>
            <a:ext cx="7468553" cy="703898"/>
          </a:xfrm>
          <a:prstGeom prst="rect">
            <a:avLst/>
          </a:prstGeom>
          <a:noFill/>
        </p:spPr>
        <p:txBody>
          <a:bodyPr wrap="square" lIns="0" tIns="0" rIns="0" bIns="0" rtlCol="0" anchor="t"/>
          <a:lstStyle/>
          <a:p>
            <a:pPr marL="0" indent="0" algn="l">
              <a:lnSpc>
                <a:spcPts val="2750"/>
              </a:lnSpc>
              <a:buNone/>
            </a:pPr>
            <a:endParaRPr lang="en-US" sz="2200" b="1" dirty="0">
              <a:solidFill>
                <a:srgbClr val="FFFFFF"/>
              </a:solidFill>
              <a:latin typeface="Overpass Bold" pitchFamily="34" charset="0"/>
              <a:ea typeface="Overpass Bold" pitchFamily="34" charset="-122"/>
              <a:cs typeface="Overpass Bold" pitchFamily="34" charset="-120"/>
            </a:endParaRPr>
          </a:p>
          <a:p>
            <a:pPr marL="0" indent="0" algn="l">
              <a:lnSpc>
                <a:spcPts val="2750"/>
              </a:lnSpc>
              <a:buNone/>
            </a:pPr>
            <a:r>
              <a:rPr lang="en-US" sz="2200" b="1" dirty="0">
                <a:solidFill>
                  <a:srgbClr val="FFFFFF"/>
                </a:solidFill>
                <a:latin typeface="Overpass Bold" pitchFamily="34" charset="0"/>
                <a:ea typeface="Overpass Bold" pitchFamily="34" charset="-122"/>
                <a:cs typeface="Overpass Bold" pitchFamily="34" charset="-120"/>
              </a:rPr>
              <a:t> An IoT-Based Solution for Real-Time Power           Monitoring and Theft Prevention</a:t>
            </a:r>
            <a:endParaRPr lang="en-US" sz="2200" dirty="0"/>
          </a:p>
        </p:txBody>
      </p:sp>
      <p:sp>
        <p:nvSpPr>
          <p:cNvPr id="5" name="Text 2"/>
          <p:cNvSpPr/>
          <p:nvPr/>
        </p:nvSpPr>
        <p:spPr>
          <a:xfrm>
            <a:off x="6324124" y="5248632"/>
            <a:ext cx="7468553" cy="383024"/>
          </a:xfrm>
          <a:prstGeom prst="rect">
            <a:avLst/>
          </a:prstGeom>
          <a:noFill/>
        </p:spPr>
        <p:txBody>
          <a:bodyPr wrap="none" lIns="0" tIns="0" rIns="0" bIns="0" rtlCol="0" anchor="t"/>
          <a:lstStyle/>
          <a:p>
            <a:pPr marL="0" indent="0" algn="l">
              <a:lnSpc>
                <a:spcPts val="3000"/>
              </a:lnSpc>
              <a:buNone/>
            </a:pPr>
            <a:endParaRPr lang="en-US" sz="1850" b="1" dirty="0">
              <a:solidFill>
                <a:srgbClr val="E5E0DF"/>
              </a:solidFill>
              <a:latin typeface="Overpass" pitchFamily="34" charset="0"/>
              <a:ea typeface="Overpass" pitchFamily="34" charset="-122"/>
              <a:cs typeface="Overpass" pitchFamily="34" charset="-120"/>
            </a:endParaRPr>
          </a:p>
          <a:p>
            <a:pPr marL="0" indent="0" algn="l">
              <a:lnSpc>
                <a:spcPts val="3000"/>
              </a:lnSpc>
              <a:buNone/>
            </a:pPr>
            <a:r>
              <a:rPr lang="en-US" sz="1850" b="1" dirty="0">
                <a:solidFill>
                  <a:srgbClr val="E5E0DF"/>
                </a:solidFill>
                <a:latin typeface="Overpass" pitchFamily="34" charset="0"/>
                <a:ea typeface="Overpass" pitchFamily="34" charset="-122"/>
                <a:cs typeface="Overpass" pitchFamily="34" charset="-120"/>
              </a:rPr>
              <a:t>Submitted by:</a:t>
            </a:r>
            <a:endParaRPr lang="en-US" sz="1850" dirty="0"/>
          </a:p>
        </p:txBody>
      </p:sp>
      <p:sp>
        <p:nvSpPr>
          <p:cNvPr id="6" name="Text 3"/>
          <p:cNvSpPr/>
          <p:nvPr/>
        </p:nvSpPr>
        <p:spPr>
          <a:xfrm>
            <a:off x="6324124" y="5708452"/>
            <a:ext cx="7468553" cy="766048"/>
          </a:xfrm>
          <a:prstGeom prst="rect">
            <a:avLst/>
          </a:prstGeom>
          <a:noFill/>
        </p:spPr>
        <p:txBody>
          <a:bodyPr wrap="square" lIns="0" tIns="0" rIns="0" bIns="0" rtlCol="0" anchor="t"/>
          <a:lstStyle/>
          <a:p>
            <a:pPr marL="0" indent="0" algn="l">
              <a:lnSpc>
                <a:spcPts val="3000"/>
              </a:lnSpc>
              <a:buNone/>
            </a:pPr>
            <a:endParaRPr lang="en-US" sz="1850" dirty="0">
              <a:solidFill>
                <a:srgbClr val="E5E0DF"/>
              </a:solidFill>
              <a:latin typeface="Overpass" pitchFamily="34" charset="0"/>
              <a:ea typeface="Overpass" pitchFamily="34" charset="-122"/>
              <a:cs typeface="Overpass" pitchFamily="34" charset="-120"/>
            </a:endParaRPr>
          </a:p>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Netraja (1240440024) • Abhinav Singh (1240440001) </a:t>
            </a:r>
            <a:r>
              <a:rPr lang="en-US" sz="1850" dirty="0">
                <a:solidFill>
                  <a:srgbClr val="E5E0DF"/>
                </a:solidFill>
                <a:latin typeface="Overpass" pitchFamily="34" charset="0"/>
                <a:ea typeface="Overpass" pitchFamily="34" charset="-122"/>
                <a:cs typeface="Overpass" pitchFamily="34" charset="-120"/>
              </a:rPr>
              <a:t>Adarsh Kumar (1240440002) • Sakshi Choubey (1240440034)</a:t>
            </a:r>
            <a:endParaRPr lang="en-US" sz="1850" dirty="0"/>
          </a:p>
        </p:txBody>
      </p:sp>
      <p:sp>
        <p:nvSpPr>
          <p:cNvPr id="7" name="Text 4"/>
          <p:cNvSpPr/>
          <p:nvPr/>
        </p:nvSpPr>
        <p:spPr>
          <a:xfrm>
            <a:off x="6324124" y="6743700"/>
            <a:ext cx="7468553" cy="766048"/>
          </a:xfrm>
          <a:prstGeom prst="rect">
            <a:avLst/>
          </a:prstGeom>
          <a:noFill/>
        </p:spPr>
        <p:txBody>
          <a:bodyPr wrap="square" lIns="0" tIns="0" rIns="0" bIns="0" rtlCol="0" anchor="t"/>
          <a:lstStyle/>
          <a:p>
            <a:pPr marL="0" indent="0" algn="l">
              <a:lnSpc>
                <a:spcPts val="3000"/>
              </a:lnSpc>
              <a:buNone/>
            </a:pPr>
            <a:endParaRPr lang="en-US" sz="1850" dirty="0">
              <a:solidFill>
                <a:srgbClr val="E5E0DF"/>
              </a:solidFill>
              <a:latin typeface="Overpass" pitchFamily="34" charset="0"/>
              <a:ea typeface="Overpass" pitchFamily="34" charset="-122"/>
              <a:cs typeface="Overpass" pitchFamily="34" charset="-120"/>
            </a:endParaRPr>
          </a:p>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Branch: CSE (IoT &amp; Blockchain) | Section: 2A</a:t>
            </a:r>
            <a:endParaRPr lang="en-US" sz="1850" dirty="0">
              <a:solidFill>
                <a:srgbClr val="E5E0DF"/>
              </a:solidFill>
              <a:latin typeface="Overpass" pitchFamily="34" charset="0"/>
              <a:ea typeface="Overpass" pitchFamily="34" charset="-122"/>
              <a:cs typeface="Overpass" pitchFamily="34" charset="-120"/>
            </a:endParaRPr>
          </a:p>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Submitted To: Vikas Kumar</a:t>
            </a:r>
            <a:endParaRPr lang="en-US" sz="1850" dirty="0"/>
          </a:p>
        </p:txBody>
      </p:sp>
      <p:sp>
        <p:nvSpPr>
          <p:cNvPr id="8" name="Rectangles 7"/>
          <p:cNvSpPr/>
          <p:nvPr/>
        </p:nvSpPr>
        <p:spPr>
          <a:xfrm>
            <a:off x="12789535" y="7766050"/>
            <a:ext cx="1754505" cy="407670"/>
          </a:xfrm>
          <a:prstGeom prst="rect">
            <a:avLst/>
          </a:prstGeom>
          <a:solidFill>
            <a:schemeClr val="tx1">
              <a:lumMod val="85000"/>
              <a:lumOff val="15000"/>
            </a:schemeClr>
          </a:solidFill>
          <a:ln>
            <a:solidFill>
              <a:schemeClr val="tx1">
                <a:lumMod val="85000"/>
                <a:lumOff val="1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15685" y="562332"/>
            <a:ext cx="3739396" cy="390882"/>
          </a:xfrm>
          <a:prstGeom prst="rect">
            <a:avLst/>
          </a:prstGeom>
          <a:noFill/>
        </p:spPr>
        <p:txBody>
          <a:bodyPr wrap="none" lIns="0" tIns="0" rIns="0" bIns="0" rtlCol="0" anchor="t"/>
          <a:lstStyle/>
          <a:p>
            <a:pPr marL="0" indent="0" algn="l">
              <a:lnSpc>
                <a:spcPts val="3050"/>
              </a:lnSpc>
              <a:buNone/>
            </a:pPr>
            <a:r>
              <a:rPr lang="en-US" sz="2450" b="1" dirty="0">
                <a:solidFill>
                  <a:srgbClr val="FFFFFF"/>
                </a:solidFill>
                <a:latin typeface="Overpass Bold" pitchFamily="34" charset="0"/>
                <a:ea typeface="Overpass Bold" pitchFamily="34" charset="-122"/>
                <a:cs typeface="Overpass Bold" pitchFamily="34" charset="-120"/>
              </a:rPr>
              <a:t>Advantages &amp; Limitations</a:t>
            </a:r>
            <a:endParaRPr lang="en-US" sz="2450" dirty="0"/>
          </a:p>
        </p:txBody>
      </p:sp>
      <p:sp>
        <p:nvSpPr>
          <p:cNvPr id="3" name="Text 1"/>
          <p:cNvSpPr/>
          <p:nvPr/>
        </p:nvSpPr>
        <p:spPr>
          <a:xfrm>
            <a:off x="715685" y="1285399"/>
            <a:ext cx="1876425" cy="234553"/>
          </a:xfrm>
          <a:prstGeom prst="rect">
            <a:avLst/>
          </a:prstGeom>
          <a:noFill/>
        </p:spPr>
        <p:txBody>
          <a:bodyPr wrap="none" lIns="0" tIns="0" rIns="0" bIns="0" rtlCol="0" anchor="t"/>
          <a:lstStyle/>
          <a:p>
            <a:pPr marL="0" indent="0" algn="l">
              <a:lnSpc>
                <a:spcPts val="1800"/>
              </a:lnSpc>
              <a:buNone/>
            </a:pPr>
            <a:r>
              <a:rPr lang="en-US" sz="1450" b="1" dirty="0">
                <a:solidFill>
                  <a:srgbClr val="FFFFFF"/>
                </a:solidFill>
                <a:latin typeface="Overpass Bold" pitchFamily="34" charset="0"/>
                <a:ea typeface="Overpass Bold" pitchFamily="34" charset="-122"/>
                <a:cs typeface="Overpass Bold" pitchFamily="34" charset="-120"/>
              </a:rPr>
              <a:t>Key Advantages</a:t>
            </a:r>
            <a:endParaRPr lang="en-US" sz="1450" dirty="0"/>
          </a:p>
        </p:txBody>
      </p:sp>
      <p:sp>
        <p:nvSpPr>
          <p:cNvPr id="4" name="Shape 2"/>
          <p:cNvSpPr/>
          <p:nvPr/>
        </p:nvSpPr>
        <p:spPr>
          <a:xfrm>
            <a:off x="715685" y="1739979"/>
            <a:ext cx="66437" cy="66437"/>
          </a:xfrm>
          <a:prstGeom prst="roundRect">
            <a:avLst>
              <a:gd name="adj" fmla="val 688171"/>
            </a:avLst>
          </a:prstGeom>
          <a:solidFill>
            <a:srgbClr val="F20374"/>
          </a:solidFill>
        </p:spPr>
      </p:sp>
      <p:sp>
        <p:nvSpPr>
          <p:cNvPr id="5" name="Text 3"/>
          <p:cNvSpPr/>
          <p:nvPr/>
        </p:nvSpPr>
        <p:spPr>
          <a:xfrm>
            <a:off x="914995" y="1669375"/>
            <a:ext cx="1571268"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Real-Time Monitoring</a:t>
            </a:r>
            <a:endParaRPr lang="en-US" sz="1200" dirty="0"/>
          </a:p>
        </p:txBody>
      </p:sp>
      <p:sp>
        <p:nvSpPr>
          <p:cNvPr id="6" name="Text 4"/>
          <p:cNvSpPr/>
          <p:nvPr/>
        </p:nvSpPr>
        <p:spPr>
          <a:xfrm>
            <a:off x="914995" y="1997631"/>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Detects irregular power usage patterns and theft attempts instantly, enabling immediate response before significant losses occur.</a:t>
            </a:r>
            <a:endParaRPr lang="en-US" sz="1000" dirty="0"/>
          </a:p>
        </p:txBody>
      </p:sp>
      <p:sp>
        <p:nvSpPr>
          <p:cNvPr id="7" name="Shape 5"/>
          <p:cNvSpPr/>
          <p:nvPr/>
        </p:nvSpPr>
        <p:spPr>
          <a:xfrm>
            <a:off x="715685" y="2759035"/>
            <a:ext cx="66437" cy="66437"/>
          </a:xfrm>
          <a:prstGeom prst="roundRect">
            <a:avLst>
              <a:gd name="adj" fmla="val 688171"/>
            </a:avLst>
          </a:prstGeom>
          <a:solidFill>
            <a:srgbClr val="F20374"/>
          </a:solidFill>
        </p:spPr>
      </p:sp>
      <p:sp>
        <p:nvSpPr>
          <p:cNvPr id="8" name="Text 6"/>
          <p:cNvSpPr/>
          <p:nvPr/>
        </p:nvSpPr>
        <p:spPr>
          <a:xfrm>
            <a:off x="914995" y="2688431"/>
            <a:ext cx="2224088"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Cost-Effective Implementation</a:t>
            </a:r>
            <a:endParaRPr lang="en-US" sz="1200" dirty="0"/>
          </a:p>
        </p:txBody>
      </p:sp>
      <p:sp>
        <p:nvSpPr>
          <p:cNvPr id="9" name="Text 7"/>
          <p:cNvSpPr/>
          <p:nvPr/>
        </p:nvSpPr>
        <p:spPr>
          <a:xfrm>
            <a:off x="914995" y="3016687"/>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Uses affordable, readily available components (CT sensors, ZMPT101B, ESP32) making deployment economically viable at scale.</a:t>
            </a:r>
            <a:endParaRPr lang="en-US" sz="1000" dirty="0"/>
          </a:p>
        </p:txBody>
      </p:sp>
      <p:sp>
        <p:nvSpPr>
          <p:cNvPr id="10" name="Shape 8"/>
          <p:cNvSpPr/>
          <p:nvPr/>
        </p:nvSpPr>
        <p:spPr>
          <a:xfrm>
            <a:off x="715685" y="3778091"/>
            <a:ext cx="66437" cy="66437"/>
          </a:xfrm>
          <a:prstGeom prst="roundRect">
            <a:avLst>
              <a:gd name="adj" fmla="val 688171"/>
            </a:avLst>
          </a:prstGeom>
          <a:solidFill>
            <a:srgbClr val="F20374"/>
          </a:solidFill>
        </p:spPr>
      </p:sp>
      <p:sp>
        <p:nvSpPr>
          <p:cNvPr id="11" name="Text 9"/>
          <p:cNvSpPr/>
          <p:nvPr/>
        </p:nvSpPr>
        <p:spPr>
          <a:xfrm>
            <a:off x="914995" y="3707487"/>
            <a:ext cx="1699022"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User-Friendly Interface</a:t>
            </a:r>
            <a:endParaRPr lang="en-US" sz="1200" dirty="0"/>
          </a:p>
        </p:txBody>
      </p:sp>
      <p:sp>
        <p:nvSpPr>
          <p:cNvPr id="12" name="Text 10"/>
          <p:cNvSpPr/>
          <p:nvPr/>
        </p:nvSpPr>
        <p:spPr>
          <a:xfrm>
            <a:off x="914995" y="4035743"/>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LCD provides clear, continuous display of live supply current, load current, and theft detection status without requiring technical expertise.</a:t>
            </a:r>
            <a:endParaRPr lang="en-US" sz="1000" dirty="0"/>
          </a:p>
        </p:txBody>
      </p:sp>
      <p:sp>
        <p:nvSpPr>
          <p:cNvPr id="13" name="Shape 11"/>
          <p:cNvSpPr/>
          <p:nvPr/>
        </p:nvSpPr>
        <p:spPr>
          <a:xfrm>
            <a:off x="715685" y="4797147"/>
            <a:ext cx="66437" cy="66437"/>
          </a:xfrm>
          <a:prstGeom prst="roundRect">
            <a:avLst>
              <a:gd name="adj" fmla="val 688171"/>
            </a:avLst>
          </a:prstGeom>
          <a:solidFill>
            <a:srgbClr val="F20374"/>
          </a:solidFill>
        </p:spPr>
      </p:sp>
      <p:sp>
        <p:nvSpPr>
          <p:cNvPr id="14" name="Text 12"/>
          <p:cNvSpPr/>
          <p:nvPr/>
        </p:nvSpPr>
        <p:spPr>
          <a:xfrm>
            <a:off x="914995" y="4726543"/>
            <a:ext cx="2016681"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IoT-Enabled Remote Access</a:t>
            </a:r>
            <a:endParaRPr lang="en-US" sz="1200" dirty="0"/>
          </a:p>
        </p:txBody>
      </p:sp>
      <p:sp>
        <p:nvSpPr>
          <p:cNvPr id="15" name="Text 13"/>
          <p:cNvSpPr/>
          <p:nvPr/>
        </p:nvSpPr>
        <p:spPr>
          <a:xfrm>
            <a:off x="914995" y="5054798"/>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Wi-Fi connectivity allows cloud-based alerts via ThingSpeak, enabling utility companies to monitor multiple installations remotely.</a:t>
            </a:r>
            <a:endParaRPr lang="en-US" sz="1000" dirty="0"/>
          </a:p>
        </p:txBody>
      </p:sp>
      <p:sp>
        <p:nvSpPr>
          <p:cNvPr id="16" name="Shape 14"/>
          <p:cNvSpPr/>
          <p:nvPr/>
        </p:nvSpPr>
        <p:spPr>
          <a:xfrm>
            <a:off x="715685" y="5816203"/>
            <a:ext cx="66437" cy="66437"/>
          </a:xfrm>
          <a:prstGeom prst="roundRect">
            <a:avLst>
              <a:gd name="adj" fmla="val 688171"/>
            </a:avLst>
          </a:prstGeom>
          <a:solidFill>
            <a:srgbClr val="F20374"/>
          </a:solidFill>
        </p:spPr>
      </p:sp>
      <p:sp>
        <p:nvSpPr>
          <p:cNvPr id="17" name="Text 15"/>
          <p:cNvSpPr/>
          <p:nvPr/>
        </p:nvSpPr>
        <p:spPr>
          <a:xfrm>
            <a:off x="914995" y="5745599"/>
            <a:ext cx="1585555"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Scalable Architecture</a:t>
            </a:r>
            <a:endParaRPr lang="en-US" sz="1200" dirty="0"/>
          </a:p>
        </p:txBody>
      </p:sp>
      <p:sp>
        <p:nvSpPr>
          <p:cNvPr id="18" name="Text 16"/>
          <p:cNvSpPr/>
          <p:nvPr/>
        </p:nvSpPr>
        <p:spPr>
          <a:xfrm>
            <a:off x="914995" y="6073854"/>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Flexible design can be adapted for single residential homes or expanded to cover entire distribution networks and industrial grids.</a:t>
            </a:r>
            <a:endParaRPr lang="en-US" sz="1000" dirty="0"/>
          </a:p>
        </p:txBody>
      </p:sp>
      <p:sp>
        <p:nvSpPr>
          <p:cNvPr id="19" name="Shape 17"/>
          <p:cNvSpPr/>
          <p:nvPr/>
        </p:nvSpPr>
        <p:spPr>
          <a:xfrm>
            <a:off x="715685" y="6835259"/>
            <a:ext cx="66437" cy="66437"/>
          </a:xfrm>
          <a:prstGeom prst="roundRect">
            <a:avLst>
              <a:gd name="adj" fmla="val 688171"/>
            </a:avLst>
          </a:prstGeom>
          <a:solidFill>
            <a:srgbClr val="F20374"/>
          </a:solidFill>
        </p:spPr>
      </p:sp>
      <p:sp>
        <p:nvSpPr>
          <p:cNvPr id="20" name="Text 18"/>
          <p:cNvSpPr/>
          <p:nvPr/>
        </p:nvSpPr>
        <p:spPr>
          <a:xfrm>
            <a:off x="914995" y="6764655"/>
            <a:ext cx="1563648"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Revenue Protection</a:t>
            </a:r>
            <a:endParaRPr lang="en-US" sz="1200" dirty="0"/>
          </a:p>
        </p:txBody>
      </p:sp>
      <p:sp>
        <p:nvSpPr>
          <p:cNvPr id="21" name="Text 19"/>
          <p:cNvSpPr/>
          <p:nvPr/>
        </p:nvSpPr>
        <p:spPr>
          <a:xfrm>
            <a:off x="914995" y="7092910"/>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Helps electricity boards significantly reduce financial losses from energy theft, improving overall grid efficiency and sustainability.</a:t>
            </a:r>
            <a:endParaRPr lang="en-US" sz="1000" dirty="0"/>
          </a:p>
        </p:txBody>
      </p:sp>
      <p:sp>
        <p:nvSpPr>
          <p:cNvPr id="22" name="Text 20"/>
          <p:cNvSpPr/>
          <p:nvPr/>
        </p:nvSpPr>
        <p:spPr>
          <a:xfrm>
            <a:off x="7484864" y="1285399"/>
            <a:ext cx="1876425" cy="234553"/>
          </a:xfrm>
          <a:prstGeom prst="rect">
            <a:avLst/>
          </a:prstGeom>
          <a:noFill/>
        </p:spPr>
        <p:txBody>
          <a:bodyPr wrap="none" lIns="0" tIns="0" rIns="0" bIns="0" rtlCol="0" anchor="t"/>
          <a:lstStyle/>
          <a:p>
            <a:pPr marL="0" indent="0" algn="l">
              <a:lnSpc>
                <a:spcPts val="1800"/>
              </a:lnSpc>
              <a:buNone/>
            </a:pPr>
            <a:r>
              <a:rPr lang="en-US" sz="1450" b="1" dirty="0">
                <a:solidFill>
                  <a:srgbClr val="FFFFFF"/>
                </a:solidFill>
                <a:latin typeface="Overpass Bold" pitchFamily="34" charset="0"/>
                <a:ea typeface="Overpass Bold" pitchFamily="34" charset="-122"/>
                <a:cs typeface="Overpass Bold" pitchFamily="34" charset="-120"/>
              </a:rPr>
              <a:t>Current Limitations</a:t>
            </a:r>
            <a:endParaRPr lang="en-US" sz="1450" dirty="0"/>
          </a:p>
        </p:txBody>
      </p:sp>
      <p:sp>
        <p:nvSpPr>
          <p:cNvPr id="23" name="Shape 21"/>
          <p:cNvSpPr/>
          <p:nvPr/>
        </p:nvSpPr>
        <p:spPr>
          <a:xfrm>
            <a:off x="7484864" y="1739979"/>
            <a:ext cx="66437" cy="66437"/>
          </a:xfrm>
          <a:prstGeom prst="roundRect">
            <a:avLst>
              <a:gd name="adj" fmla="val 688171"/>
            </a:avLst>
          </a:prstGeom>
          <a:solidFill>
            <a:srgbClr val="F20374"/>
          </a:solidFill>
        </p:spPr>
      </p:sp>
      <p:sp>
        <p:nvSpPr>
          <p:cNvPr id="24" name="Text 22"/>
          <p:cNvSpPr/>
          <p:nvPr/>
        </p:nvSpPr>
        <p:spPr>
          <a:xfrm>
            <a:off x="7684175" y="1669375"/>
            <a:ext cx="1563648"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AC Load Restriction</a:t>
            </a:r>
            <a:endParaRPr lang="en-US" sz="1200" dirty="0"/>
          </a:p>
        </p:txBody>
      </p:sp>
      <p:sp>
        <p:nvSpPr>
          <p:cNvPr id="25" name="Text 23"/>
          <p:cNvSpPr/>
          <p:nvPr/>
        </p:nvSpPr>
        <p:spPr>
          <a:xfrm>
            <a:off x="7684175" y="1997631"/>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System works accurately only for alternating current (AC) loads and cannot monitor DC power consumption without additional modifications.</a:t>
            </a:r>
            <a:endParaRPr lang="en-US" sz="1000" dirty="0"/>
          </a:p>
        </p:txBody>
      </p:sp>
      <p:sp>
        <p:nvSpPr>
          <p:cNvPr id="26" name="Shape 24"/>
          <p:cNvSpPr/>
          <p:nvPr/>
        </p:nvSpPr>
        <p:spPr>
          <a:xfrm>
            <a:off x="7484864" y="2759035"/>
            <a:ext cx="66437" cy="66437"/>
          </a:xfrm>
          <a:prstGeom prst="roundRect">
            <a:avLst>
              <a:gd name="adj" fmla="val 688171"/>
            </a:avLst>
          </a:prstGeom>
          <a:solidFill>
            <a:srgbClr val="F20374"/>
          </a:solidFill>
        </p:spPr>
      </p:sp>
      <p:sp>
        <p:nvSpPr>
          <p:cNvPr id="27" name="Text 25"/>
          <p:cNvSpPr/>
          <p:nvPr/>
        </p:nvSpPr>
        <p:spPr>
          <a:xfrm>
            <a:off x="7684175" y="2688431"/>
            <a:ext cx="2135029"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Sensor Noise at Low Currents</a:t>
            </a:r>
            <a:endParaRPr lang="en-US" sz="1200" dirty="0"/>
          </a:p>
        </p:txBody>
      </p:sp>
      <p:sp>
        <p:nvSpPr>
          <p:cNvPr id="28" name="Text 26"/>
          <p:cNvSpPr/>
          <p:nvPr/>
        </p:nvSpPr>
        <p:spPr>
          <a:xfrm>
            <a:off x="7684175" y="3016687"/>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CT sensors may exhibit minor electrical noise and reduced accuracy when measuring very low current values (below 0.5A).</a:t>
            </a:r>
            <a:endParaRPr lang="en-US" sz="1000" dirty="0"/>
          </a:p>
        </p:txBody>
      </p:sp>
      <p:sp>
        <p:nvSpPr>
          <p:cNvPr id="29" name="Shape 27"/>
          <p:cNvSpPr/>
          <p:nvPr/>
        </p:nvSpPr>
        <p:spPr>
          <a:xfrm>
            <a:off x="7484864" y="3778091"/>
            <a:ext cx="66437" cy="66437"/>
          </a:xfrm>
          <a:prstGeom prst="roundRect">
            <a:avLst>
              <a:gd name="adj" fmla="val 688171"/>
            </a:avLst>
          </a:prstGeom>
          <a:solidFill>
            <a:srgbClr val="F20374"/>
          </a:solidFill>
        </p:spPr>
      </p:sp>
      <p:sp>
        <p:nvSpPr>
          <p:cNvPr id="30" name="Text 28"/>
          <p:cNvSpPr/>
          <p:nvPr/>
        </p:nvSpPr>
        <p:spPr>
          <a:xfrm>
            <a:off x="7684175" y="3707487"/>
            <a:ext cx="1855827"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Calibration Requirements</a:t>
            </a:r>
            <a:endParaRPr lang="en-US" sz="1200" dirty="0"/>
          </a:p>
        </p:txBody>
      </p:sp>
      <p:sp>
        <p:nvSpPr>
          <p:cNvPr id="31" name="Text 29"/>
          <p:cNvSpPr/>
          <p:nvPr/>
        </p:nvSpPr>
        <p:spPr>
          <a:xfrm>
            <a:off x="7684175" y="4035743"/>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Requires proper initial calibration and periodic recalibration to ensure accurate readings and minimize false positive theft alerts.</a:t>
            </a:r>
            <a:endParaRPr lang="en-US" sz="1000" dirty="0"/>
          </a:p>
        </p:txBody>
      </p:sp>
      <p:sp>
        <p:nvSpPr>
          <p:cNvPr id="32" name="Shape 30"/>
          <p:cNvSpPr/>
          <p:nvPr/>
        </p:nvSpPr>
        <p:spPr>
          <a:xfrm>
            <a:off x="7484864" y="4797147"/>
            <a:ext cx="66437" cy="66437"/>
          </a:xfrm>
          <a:prstGeom prst="roundRect">
            <a:avLst>
              <a:gd name="adj" fmla="val 688171"/>
            </a:avLst>
          </a:prstGeom>
          <a:solidFill>
            <a:srgbClr val="F20374"/>
          </a:solidFill>
        </p:spPr>
      </p:sp>
      <p:sp>
        <p:nvSpPr>
          <p:cNvPr id="33" name="Text 31"/>
          <p:cNvSpPr/>
          <p:nvPr/>
        </p:nvSpPr>
        <p:spPr>
          <a:xfrm>
            <a:off x="7684175" y="4726543"/>
            <a:ext cx="1563648"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Single-Phase Only</a:t>
            </a:r>
            <a:endParaRPr lang="en-US" sz="1200" dirty="0"/>
          </a:p>
        </p:txBody>
      </p:sp>
      <p:sp>
        <p:nvSpPr>
          <p:cNvPr id="34" name="Text 32"/>
          <p:cNvSpPr/>
          <p:nvPr/>
        </p:nvSpPr>
        <p:spPr>
          <a:xfrm>
            <a:off x="7684175" y="5054798"/>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Current prototype is designed for single-phase electrical systems; three-phase industrial applications require circuit modifications.</a:t>
            </a:r>
            <a:endParaRPr lang="en-US" sz="1000" dirty="0"/>
          </a:p>
        </p:txBody>
      </p:sp>
      <p:sp>
        <p:nvSpPr>
          <p:cNvPr id="35" name="Shape 33"/>
          <p:cNvSpPr/>
          <p:nvPr/>
        </p:nvSpPr>
        <p:spPr>
          <a:xfrm>
            <a:off x="7484864" y="5816203"/>
            <a:ext cx="66437" cy="66437"/>
          </a:xfrm>
          <a:prstGeom prst="roundRect">
            <a:avLst>
              <a:gd name="adj" fmla="val 688171"/>
            </a:avLst>
          </a:prstGeom>
          <a:solidFill>
            <a:srgbClr val="F20374"/>
          </a:solidFill>
        </p:spPr>
      </p:sp>
      <p:sp>
        <p:nvSpPr>
          <p:cNvPr id="36" name="Text 34"/>
          <p:cNvSpPr/>
          <p:nvPr/>
        </p:nvSpPr>
        <p:spPr>
          <a:xfrm>
            <a:off x="7684175" y="5745599"/>
            <a:ext cx="1563648" cy="195382"/>
          </a:xfrm>
          <a:prstGeom prst="rect">
            <a:avLst/>
          </a:prstGeom>
          <a:noFill/>
        </p:spPr>
        <p:txBody>
          <a:bodyPr wrap="none" lIns="0" tIns="0" rIns="0" bIns="0" rtlCol="0" anchor="t"/>
          <a:lstStyle/>
          <a:p>
            <a:pPr marL="0" indent="0" algn="l">
              <a:lnSpc>
                <a:spcPts val="1500"/>
              </a:lnSpc>
              <a:buNone/>
            </a:pPr>
            <a:r>
              <a:rPr lang="en-US" sz="1200" b="1" dirty="0">
                <a:solidFill>
                  <a:srgbClr val="E5E0DF"/>
                </a:solidFill>
                <a:latin typeface="Overpass Bold" pitchFamily="34" charset="0"/>
                <a:ea typeface="Overpass Bold" pitchFamily="34" charset="-122"/>
                <a:cs typeface="Overpass Bold" pitchFamily="34" charset="-120"/>
              </a:rPr>
              <a:t>Network Dependency</a:t>
            </a:r>
            <a:endParaRPr lang="en-US" sz="1200" dirty="0"/>
          </a:p>
        </p:txBody>
      </p:sp>
      <p:sp>
        <p:nvSpPr>
          <p:cNvPr id="37" name="Text 35"/>
          <p:cNvSpPr/>
          <p:nvPr/>
        </p:nvSpPr>
        <p:spPr>
          <a:xfrm>
            <a:off x="7684175" y="6073854"/>
            <a:ext cx="6238161" cy="425053"/>
          </a:xfrm>
          <a:prstGeom prst="rect">
            <a:avLst/>
          </a:prstGeom>
          <a:noFill/>
        </p:spPr>
        <p:txBody>
          <a:bodyPr wrap="square" lIns="0" tIns="0" rIns="0" bIns="0" rtlCol="0" anchor="t"/>
          <a:lstStyle/>
          <a:p>
            <a:pPr marL="0" indent="0" algn="l">
              <a:lnSpc>
                <a:spcPts val="1650"/>
              </a:lnSpc>
              <a:buNone/>
            </a:pPr>
            <a:r>
              <a:rPr lang="en-US" sz="1000" dirty="0">
                <a:solidFill>
                  <a:srgbClr val="E5E0DF"/>
                </a:solidFill>
                <a:latin typeface="Overpass" pitchFamily="34" charset="0"/>
                <a:ea typeface="Overpass" pitchFamily="34" charset="-122"/>
                <a:cs typeface="Overpass" pitchFamily="34" charset="-120"/>
              </a:rPr>
              <a:t>Wi-Fi alerts and cloud data logging depend on stable internet connectivity, which may not be available in all deployment locations.</a:t>
            </a:r>
            <a:endParaRPr lang="en-US" sz="1000" dirty="0"/>
          </a:p>
        </p:txBody>
      </p:sp>
      <p:sp>
        <p:nvSpPr>
          <p:cNvPr id="38" name="Rectangles 37"/>
          <p:cNvSpPr/>
          <p:nvPr/>
        </p:nvSpPr>
        <p:spPr>
          <a:xfrm>
            <a:off x="12796520" y="7696200"/>
            <a:ext cx="1783080" cy="463550"/>
          </a:xfrm>
          <a:prstGeom prst="rect">
            <a:avLst/>
          </a:prstGeom>
          <a:solidFill>
            <a:schemeClr val="tx1">
              <a:lumMod val="85000"/>
              <a:lumOff val="15000"/>
            </a:schemeClr>
          </a:solidFill>
          <a:ln>
            <a:solidFill>
              <a:schemeClr val="tx1">
                <a:lumMod val="85000"/>
                <a:lumOff val="1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635" y="635"/>
            <a:ext cx="14631035" cy="8228965"/>
          </a:xfrm>
          <a:prstGeom prst="rect">
            <a:avLst/>
          </a:prstGeom>
          <a:noFill/>
        </p:spPr>
        <p:txBody>
          <a:bodyPr wrap="square" rtlCol="0">
            <a:noAutofit/>
          </a:bodyPr>
          <a:p>
            <a:r>
              <a:rPr lang="en-US" altLang="en-US" sz="3200">
                <a:solidFill>
                  <a:schemeClr val="bg1"/>
                </a:solidFill>
              </a:rPr>
              <a:t>Introduction : </a:t>
            </a:r>
            <a:endParaRPr lang="en-US" altLang="en-US" sz="3200">
              <a:solidFill>
                <a:schemeClr val="bg1"/>
              </a:solidFill>
            </a:endParaRPr>
          </a:p>
          <a:p>
            <a:endParaRPr lang="en-US" altLang="en-US" sz="3200">
              <a:solidFill>
                <a:schemeClr val="bg1"/>
              </a:solidFill>
            </a:endParaRPr>
          </a:p>
          <a:p>
            <a:endParaRPr lang="en-US" altLang="en-US" sz="3200">
              <a:solidFill>
                <a:schemeClr val="bg1"/>
              </a:solidFill>
            </a:endParaRPr>
          </a:p>
          <a:p>
            <a:r>
              <a:rPr lang="en-US" altLang="en-US" sz="3200">
                <a:solidFill>
                  <a:schemeClr val="bg1"/>
                </a:solidFill>
              </a:rPr>
              <a:t>Smart Energy Monitoring and Theft Detection system is an advanced technology that measures and monitors electrical energy consumption in real time while detecting unauthorized usage or tampering that may indicate electricity theft. These systems typically use a microcontroller (ESP32) and sensors to capture current and voltage data, analyze consumption patterns, and identify anomalies such as meter tampering or bypassing. When irregularities or theft are detected, the system sends alerts to utility providers via wireless communication module WiFi. This enables quick responses such as remotely disconnecting power to prevent further theft and ensures accurate energy billing and improved grid management.</a:t>
            </a:r>
            <a:endParaRPr lang="en-US" altLang="en-US" sz="3200">
              <a:solidFill>
                <a:schemeClr val="bg1"/>
              </a:solidFill>
            </a:endParaRPr>
          </a:p>
        </p:txBody>
      </p:sp>
      <p:sp>
        <p:nvSpPr>
          <p:cNvPr id="3" name="Rectangles 2"/>
          <p:cNvSpPr/>
          <p:nvPr/>
        </p:nvSpPr>
        <p:spPr>
          <a:xfrm>
            <a:off x="12884150" y="7754620"/>
            <a:ext cx="1746250" cy="474980"/>
          </a:xfrm>
          <a:prstGeom prst="rect">
            <a:avLst/>
          </a:prstGeom>
          <a:solidFill>
            <a:schemeClr val="tx1">
              <a:lumMod val="85000"/>
              <a:lumOff val="15000"/>
            </a:schemeClr>
          </a:solidFill>
          <a:ln>
            <a:solidFill>
              <a:schemeClr val="tx1">
                <a:lumMod val="85000"/>
                <a:lumOff val="1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933807"/>
            <a:ext cx="12954952" cy="1172289"/>
          </a:xfrm>
          <a:prstGeom prst="rect">
            <a:avLst/>
          </a:prstGeom>
          <a:noFill/>
        </p:spPr>
        <p:txBody>
          <a:bodyPr wrap="square" lIns="0" tIns="0" rIns="0" bIns="0" rtlCol="0" anchor="t"/>
          <a:lstStyle/>
          <a:p>
            <a:pPr marL="0" indent="0" algn="l">
              <a:lnSpc>
                <a:spcPts val="4400"/>
              </a:lnSpc>
              <a:buNone/>
            </a:pPr>
            <a:r>
              <a:rPr lang="en-US" sz="3500" b="1" dirty="0">
                <a:solidFill>
                  <a:srgbClr val="000000"/>
                </a:solidFill>
                <a:latin typeface="Overpass Bold" pitchFamily="34" charset="0"/>
                <a:ea typeface="Overpass Bold" pitchFamily="34" charset="-122"/>
                <a:cs typeface="Overpass Bold" pitchFamily="34" charset="-120"/>
              </a:rPr>
              <a:t>⚡</a:t>
            </a:r>
            <a:r>
              <a:rPr lang="en-US" sz="3500" b="1" dirty="0">
                <a:solidFill>
                  <a:srgbClr val="FFFFFF"/>
                </a:solidFill>
                <a:latin typeface="Overpass Bold" pitchFamily="34" charset="0"/>
                <a:ea typeface="Overpass Bold" pitchFamily="34" charset="-122"/>
                <a:cs typeface="Overpass Bold" pitchFamily="34" charset="-120"/>
              </a:rPr>
              <a:t> Problems in Current Energy Meters &amp; Our Proposed Solution</a:t>
            </a:r>
            <a:endParaRPr lang="en-US" sz="3500" dirty="0"/>
          </a:p>
        </p:txBody>
      </p:sp>
      <p:sp>
        <p:nvSpPr>
          <p:cNvPr id="3" name="Text 1"/>
          <p:cNvSpPr/>
          <p:nvPr/>
        </p:nvSpPr>
        <p:spPr>
          <a:xfrm>
            <a:off x="837724" y="2584728"/>
            <a:ext cx="3709749" cy="337899"/>
          </a:xfrm>
          <a:prstGeom prst="rect">
            <a:avLst/>
          </a:prstGeom>
          <a:noFill/>
        </p:spPr>
        <p:txBody>
          <a:bodyPr wrap="none" lIns="0" tIns="0" rIns="0" bIns="0" rtlCol="0" anchor="t"/>
          <a:lstStyle/>
          <a:p>
            <a:pPr marL="0" indent="0" algn="l">
              <a:lnSpc>
                <a:spcPts val="2650"/>
              </a:lnSpc>
              <a:buNone/>
            </a:pPr>
            <a:r>
              <a:rPr lang="en-US" sz="2100" b="1" dirty="0">
                <a:solidFill>
                  <a:srgbClr val="FFFFFF"/>
                </a:solidFill>
                <a:latin typeface="Overpass Bold" pitchFamily="34" charset="0"/>
                <a:ea typeface="Overpass Bold" pitchFamily="34" charset="-122"/>
                <a:cs typeface="Overpass Bold" pitchFamily="34" charset="-120"/>
              </a:rPr>
              <a:t>Problems in Existing Systems</a:t>
            </a:r>
            <a:endParaRPr lang="en-US" sz="2100" dirty="0"/>
          </a:p>
        </p:txBody>
      </p:sp>
      <p:sp>
        <p:nvSpPr>
          <p:cNvPr id="4" name="Text 2"/>
          <p:cNvSpPr/>
          <p:nvPr/>
        </p:nvSpPr>
        <p:spPr>
          <a:xfrm>
            <a:off x="837724" y="3114080"/>
            <a:ext cx="6243876" cy="612458"/>
          </a:xfrm>
          <a:prstGeom prst="rect">
            <a:avLst/>
          </a:prstGeom>
          <a:noFill/>
        </p:spPr>
        <p:txBody>
          <a:bodyPr wrap="square" lIns="0" tIns="0" rIns="0" bIns="0" rtlCol="0" anchor="t"/>
          <a:lstStyle/>
          <a:p>
            <a:pPr marL="0" indent="0" algn="l">
              <a:lnSpc>
                <a:spcPts val="2400"/>
              </a:lnSpc>
              <a:buNone/>
            </a:pPr>
            <a:r>
              <a:rPr lang="en-US" sz="1500" dirty="0">
                <a:solidFill>
                  <a:srgbClr val="E5E0DF"/>
                </a:solidFill>
                <a:latin typeface="Overpass" pitchFamily="34" charset="0"/>
                <a:ea typeface="Overpass" pitchFamily="34" charset="-122"/>
                <a:cs typeface="Overpass" pitchFamily="34" charset="-120"/>
              </a:rPr>
              <a:t>Traditional energy metering systems face critical challenges that result in significant revenue losses and operational inefficiencies for utilities:</a:t>
            </a:r>
            <a:endParaRPr lang="en-US" sz="1500" dirty="0"/>
          </a:p>
        </p:txBody>
      </p:sp>
      <p:sp>
        <p:nvSpPr>
          <p:cNvPr id="5" name="Text 3"/>
          <p:cNvSpPr/>
          <p:nvPr/>
        </p:nvSpPr>
        <p:spPr>
          <a:xfrm>
            <a:off x="837724" y="3898821"/>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Electricity theft is difficult to detect</a:t>
            </a:r>
            <a:r>
              <a:rPr lang="en-US" sz="1500" dirty="0">
                <a:solidFill>
                  <a:srgbClr val="E5E0DF"/>
                </a:solidFill>
                <a:latin typeface="Overpass" pitchFamily="34" charset="0"/>
                <a:ea typeface="Overpass" pitchFamily="34" charset="-122"/>
                <a:cs typeface="Overpass" pitchFamily="34" charset="-120"/>
              </a:rPr>
              <a:t> – Unauthorized connections and meter tampering go unnoticed for extended periods.</a:t>
            </a:r>
            <a:endParaRPr lang="en-US" sz="1500" dirty="0"/>
          </a:p>
        </p:txBody>
      </p:sp>
      <p:sp>
        <p:nvSpPr>
          <p:cNvPr id="6" name="Text 4"/>
          <p:cNvSpPr/>
          <p:nvPr/>
        </p:nvSpPr>
        <p:spPr>
          <a:xfrm>
            <a:off x="837724" y="4578191"/>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No live monitoring of power usage</a:t>
            </a:r>
            <a:r>
              <a:rPr lang="en-US" sz="1500" dirty="0">
                <a:solidFill>
                  <a:srgbClr val="E5E0DF"/>
                </a:solidFill>
                <a:latin typeface="Overpass" pitchFamily="34" charset="0"/>
                <a:ea typeface="Overpass" pitchFamily="34" charset="-122"/>
                <a:cs typeface="Overpass" pitchFamily="34" charset="-120"/>
              </a:rPr>
              <a:t> – Lack of real-time data prevents immediate response to anomalies.</a:t>
            </a:r>
            <a:endParaRPr lang="en-US" sz="1500" dirty="0"/>
          </a:p>
        </p:txBody>
      </p:sp>
      <p:sp>
        <p:nvSpPr>
          <p:cNvPr id="7" name="Text 5"/>
          <p:cNvSpPr/>
          <p:nvPr/>
        </p:nvSpPr>
        <p:spPr>
          <a:xfrm>
            <a:off x="837724" y="5257562"/>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Manual meter reading causes errors and delays</a:t>
            </a:r>
            <a:r>
              <a:rPr lang="en-US" sz="1500" dirty="0">
                <a:solidFill>
                  <a:srgbClr val="E5E0DF"/>
                </a:solidFill>
                <a:latin typeface="Overpass" pitchFamily="34" charset="0"/>
                <a:ea typeface="Overpass" pitchFamily="34" charset="-122"/>
                <a:cs typeface="Overpass" pitchFamily="34" charset="-120"/>
              </a:rPr>
              <a:t> – Human intervention leads to inaccuracies in billing and monitoring.</a:t>
            </a:r>
            <a:endParaRPr lang="en-US" sz="1500" dirty="0"/>
          </a:p>
        </p:txBody>
      </p:sp>
      <p:sp>
        <p:nvSpPr>
          <p:cNvPr id="8" name="Text 6"/>
          <p:cNvSpPr/>
          <p:nvPr/>
        </p:nvSpPr>
        <p:spPr>
          <a:xfrm>
            <a:off x="837724" y="5936933"/>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Abnormal or reverse current isn't instantly noticed</a:t>
            </a:r>
            <a:r>
              <a:rPr lang="en-US" sz="1500" dirty="0">
                <a:solidFill>
                  <a:srgbClr val="E5E0DF"/>
                </a:solidFill>
                <a:latin typeface="Overpass" pitchFamily="34" charset="0"/>
                <a:ea typeface="Overpass" pitchFamily="34" charset="-122"/>
                <a:cs typeface="Overpass" pitchFamily="34" charset="-120"/>
              </a:rPr>
              <a:t> – Tampering methods like reversed connections remain undetected.</a:t>
            </a:r>
            <a:endParaRPr lang="en-US" sz="1500" dirty="0"/>
          </a:p>
        </p:txBody>
      </p:sp>
      <p:sp>
        <p:nvSpPr>
          <p:cNvPr id="9" name="Text 7"/>
          <p:cNvSpPr/>
          <p:nvPr/>
        </p:nvSpPr>
        <p:spPr>
          <a:xfrm>
            <a:off x="837724" y="6616303"/>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Consumers can bypass meters without being caught quickly</a:t>
            </a:r>
            <a:r>
              <a:rPr lang="en-US" sz="1500" dirty="0">
                <a:solidFill>
                  <a:srgbClr val="E5E0DF"/>
                </a:solidFill>
                <a:latin typeface="Overpass" pitchFamily="34" charset="0"/>
                <a:ea typeface="Overpass" pitchFamily="34" charset="-122"/>
                <a:cs typeface="Overpass" pitchFamily="34" charset="-120"/>
              </a:rPr>
              <a:t> – Direct line taps bypass metering infrastructure entirely.</a:t>
            </a:r>
            <a:endParaRPr lang="en-US" sz="1500" dirty="0"/>
          </a:p>
        </p:txBody>
      </p:sp>
      <p:sp>
        <p:nvSpPr>
          <p:cNvPr id="10" name="Text 8"/>
          <p:cNvSpPr/>
          <p:nvPr/>
        </p:nvSpPr>
        <p:spPr>
          <a:xfrm>
            <a:off x="7556421" y="2584728"/>
            <a:ext cx="2822615" cy="337899"/>
          </a:xfrm>
          <a:prstGeom prst="rect">
            <a:avLst/>
          </a:prstGeom>
          <a:noFill/>
        </p:spPr>
        <p:txBody>
          <a:bodyPr wrap="none" lIns="0" tIns="0" rIns="0" bIns="0" rtlCol="0" anchor="t"/>
          <a:lstStyle/>
          <a:p>
            <a:pPr marL="0" indent="0" algn="l">
              <a:lnSpc>
                <a:spcPts val="2650"/>
              </a:lnSpc>
              <a:buNone/>
            </a:pPr>
            <a:r>
              <a:rPr lang="en-US" sz="2100" b="1" dirty="0">
                <a:solidFill>
                  <a:srgbClr val="FFFFFF"/>
                </a:solidFill>
                <a:latin typeface="Overpass Bold" pitchFamily="34" charset="0"/>
                <a:ea typeface="Overpass Bold" pitchFamily="34" charset="-122"/>
                <a:cs typeface="Overpass Bold" pitchFamily="34" charset="-120"/>
              </a:rPr>
              <a:t>Our Proposed Solution</a:t>
            </a:r>
            <a:endParaRPr lang="en-US" sz="2100" dirty="0"/>
          </a:p>
        </p:txBody>
      </p:sp>
      <p:sp>
        <p:nvSpPr>
          <p:cNvPr id="11" name="Text 9"/>
          <p:cNvSpPr/>
          <p:nvPr/>
        </p:nvSpPr>
        <p:spPr>
          <a:xfrm>
            <a:off x="7556421" y="3114080"/>
            <a:ext cx="6243876" cy="612458"/>
          </a:xfrm>
          <a:prstGeom prst="rect">
            <a:avLst/>
          </a:prstGeom>
          <a:noFill/>
        </p:spPr>
        <p:txBody>
          <a:bodyPr wrap="square" lIns="0" tIns="0" rIns="0" bIns="0" rtlCol="0" anchor="t"/>
          <a:lstStyle/>
          <a:p>
            <a:pPr marL="0" indent="0" algn="l">
              <a:lnSpc>
                <a:spcPts val="2400"/>
              </a:lnSpc>
              <a:buNone/>
            </a:pPr>
            <a:r>
              <a:rPr lang="en-US" sz="1500" dirty="0">
                <a:solidFill>
                  <a:srgbClr val="E5E0DF"/>
                </a:solidFill>
                <a:latin typeface="Overpass" pitchFamily="34" charset="0"/>
                <a:ea typeface="Overpass" pitchFamily="34" charset="-122"/>
                <a:cs typeface="Overpass" pitchFamily="34" charset="-120"/>
              </a:rPr>
              <a:t>We've developed an intelligent IoT-based system that addresses these challenges through advanced sensing and real-time monitoring:</a:t>
            </a:r>
            <a:endParaRPr lang="en-US" sz="1500" dirty="0"/>
          </a:p>
        </p:txBody>
      </p:sp>
      <p:sp>
        <p:nvSpPr>
          <p:cNvPr id="12" name="Text 10"/>
          <p:cNvSpPr/>
          <p:nvPr/>
        </p:nvSpPr>
        <p:spPr>
          <a:xfrm>
            <a:off x="7556421" y="3898821"/>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Smart energy monitoring</a:t>
            </a:r>
            <a:r>
              <a:rPr lang="en-US" sz="1500" dirty="0">
                <a:solidFill>
                  <a:srgbClr val="E5E0DF"/>
                </a:solidFill>
                <a:latin typeface="Overpass" pitchFamily="34" charset="0"/>
                <a:ea typeface="Overpass" pitchFamily="34" charset="-122"/>
                <a:cs typeface="Overpass" pitchFamily="34" charset="-120"/>
              </a:rPr>
              <a:t> using CT and voltage sensors for accurate current measurement on both supply and load sides.</a:t>
            </a:r>
            <a:endParaRPr lang="en-US" sz="1500" dirty="0"/>
          </a:p>
        </p:txBody>
      </p:sp>
      <p:sp>
        <p:nvSpPr>
          <p:cNvPr id="13" name="Text 11"/>
          <p:cNvSpPr/>
          <p:nvPr/>
        </p:nvSpPr>
        <p:spPr>
          <a:xfrm>
            <a:off x="7556421" y="4578191"/>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Real-time data visualization</a:t>
            </a:r>
            <a:r>
              <a:rPr lang="en-US" sz="1500" dirty="0">
                <a:solidFill>
                  <a:srgbClr val="E5E0DF"/>
                </a:solidFill>
                <a:latin typeface="Overpass" pitchFamily="34" charset="0"/>
                <a:ea typeface="Overpass" pitchFamily="34" charset="-122"/>
                <a:cs typeface="Overpass" pitchFamily="34" charset="-120"/>
              </a:rPr>
              <a:t> displayed on LCD with simultaneous cloud upload to ThingSpeak for remote access.</a:t>
            </a:r>
            <a:endParaRPr lang="en-US" sz="1500" dirty="0"/>
          </a:p>
        </p:txBody>
      </p:sp>
      <p:sp>
        <p:nvSpPr>
          <p:cNvPr id="14" name="Text 12"/>
          <p:cNvSpPr/>
          <p:nvPr/>
        </p:nvSpPr>
        <p:spPr>
          <a:xfrm>
            <a:off x="7556421" y="5257562"/>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Instant theft detection</a:t>
            </a:r>
            <a:r>
              <a:rPr lang="en-US" sz="1500" dirty="0">
                <a:solidFill>
                  <a:srgbClr val="E5E0DF"/>
                </a:solidFill>
                <a:latin typeface="Overpass" pitchFamily="34" charset="0"/>
                <a:ea typeface="Overpass" pitchFamily="34" charset="-122"/>
                <a:cs typeface="Overpass" pitchFamily="34" charset="-120"/>
              </a:rPr>
              <a:t> by continuously comparing supply current versus load current to identify discrepancies.</a:t>
            </a:r>
            <a:endParaRPr lang="en-US" sz="1500" dirty="0"/>
          </a:p>
        </p:txBody>
      </p:sp>
      <p:sp>
        <p:nvSpPr>
          <p:cNvPr id="15" name="Text 13"/>
          <p:cNvSpPr/>
          <p:nvPr/>
        </p:nvSpPr>
        <p:spPr>
          <a:xfrm>
            <a:off x="7556421" y="5936933"/>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Multi-modal alerts</a:t>
            </a:r>
            <a:r>
              <a:rPr lang="en-US" sz="1500" dirty="0">
                <a:solidFill>
                  <a:srgbClr val="E5E0DF"/>
                </a:solidFill>
                <a:latin typeface="Overpass" pitchFamily="34" charset="0"/>
                <a:ea typeface="Overpass" pitchFamily="34" charset="-122"/>
                <a:cs typeface="Overpass" pitchFamily="34" charset="-120"/>
              </a:rPr>
              <a:t> via buzzer and LED when abnormal conditions or theft patterns are detected.</a:t>
            </a:r>
            <a:endParaRPr lang="en-US" sz="1500" dirty="0"/>
          </a:p>
        </p:txBody>
      </p:sp>
      <p:sp>
        <p:nvSpPr>
          <p:cNvPr id="16" name="Text 14"/>
          <p:cNvSpPr/>
          <p:nvPr/>
        </p:nvSpPr>
        <p:spPr>
          <a:xfrm>
            <a:off x="7556421" y="6616303"/>
            <a:ext cx="6243876" cy="612458"/>
          </a:xfrm>
          <a:prstGeom prst="rect">
            <a:avLst/>
          </a:prstGeom>
          <a:noFill/>
        </p:spPr>
        <p:txBody>
          <a:bodyPr wrap="square" lIns="0" tIns="0" rIns="0" bIns="0" rtlCol="0" anchor="t"/>
          <a:lstStyle/>
          <a:p>
            <a:pPr marL="0" indent="0" algn="l">
              <a:lnSpc>
                <a:spcPts val="2400"/>
              </a:lnSpc>
              <a:buSzPct val="100000"/>
              <a:buFont typeface="+mj-lt"/>
              <a:buNone/>
            </a:pPr>
            <a:r>
              <a:rPr lang="en-US" sz="1500" b="1" dirty="0">
                <a:solidFill>
                  <a:srgbClr val="E5E0DF"/>
                </a:solidFill>
                <a:latin typeface="Overpass" pitchFamily="34" charset="0"/>
                <a:ea typeface="Overpass" pitchFamily="34" charset="-122"/>
                <a:cs typeface="Overpass" pitchFamily="34" charset="-120"/>
              </a:rPr>
              <a:t>Easy IoT integration</a:t>
            </a:r>
            <a:r>
              <a:rPr lang="en-US" sz="1500" dirty="0">
                <a:solidFill>
                  <a:srgbClr val="E5E0DF"/>
                </a:solidFill>
                <a:latin typeface="Overpass" pitchFamily="34" charset="0"/>
                <a:ea typeface="Overpass" pitchFamily="34" charset="-122"/>
                <a:cs typeface="Overpass" pitchFamily="34" charset="-120"/>
              </a:rPr>
              <a:t> enabling remote supervision by utility companies through web dashboards.</a:t>
            </a:r>
            <a:endParaRPr lang="en-US" sz="1500" dirty="0"/>
          </a:p>
        </p:txBody>
      </p:sp>
      <p:sp>
        <p:nvSpPr>
          <p:cNvPr id="17" name="Rectangles 16"/>
          <p:cNvSpPr/>
          <p:nvPr/>
        </p:nvSpPr>
        <p:spPr>
          <a:xfrm>
            <a:off x="12847320" y="7731125"/>
            <a:ext cx="1689735" cy="370205"/>
          </a:xfrm>
          <a:prstGeom prst="rect">
            <a:avLst/>
          </a:prstGeom>
          <a:solidFill>
            <a:schemeClr val="tx1">
              <a:lumMod val="85000"/>
              <a:lumOff val="15000"/>
            </a:schemeClr>
          </a:solidFill>
          <a:ln>
            <a:solidFill>
              <a:schemeClr val="tx1">
                <a:lumMod val="85000"/>
                <a:lumOff val="1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1054298"/>
            <a:ext cx="4224338" cy="528042"/>
          </a:xfrm>
          <a:prstGeom prst="rect">
            <a:avLst/>
          </a:prstGeom>
          <a:noFill/>
        </p:spPr>
        <p:txBody>
          <a:bodyPr wrap="none" lIns="0" tIns="0" rIns="0" bIns="0" rtlCol="0" anchor="t"/>
          <a:lstStyle/>
          <a:p>
            <a:pPr marL="0" indent="0" algn="l">
              <a:lnSpc>
                <a:spcPts val="4150"/>
              </a:lnSpc>
              <a:buNone/>
            </a:pPr>
            <a:r>
              <a:rPr lang="en-US" sz="3300" b="1" dirty="0">
                <a:solidFill>
                  <a:srgbClr val="FFFFFF"/>
                </a:solidFill>
                <a:latin typeface="Overpass Bold" pitchFamily="34" charset="0"/>
                <a:ea typeface="Overpass Bold" pitchFamily="34" charset="-122"/>
                <a:cs typeface="Overpass Bold" pitchFamily="34" charset="-120"/>
              </a:rPr>
              <a:t>Components Used</a:t>
            </a:r>
            <a:endParaRPr lang="en-US" sz="3300" dirty="0"/>
          </a:p>
        </p:txBody>
      </p:sp>
      <p:sp>
        <p:nvSpPr>
          <p:cNvPr id="3" name="Text 1"/>
          <p:cNvSpPr/>
          <p:nvPr/>
        </p:nvSpPr>
        <p:spPr>
          <a:xfrm>
            <a:off x="837724" y="2030968"/>
            <a:ext cx="2679978" cy="316825"/>
          </a:xfrm>
          <a:prstGeom prst="rect">
            <a:avLst/>
          </a:prstGeom>
          <a:noFill/>
        </p:spPr>
        <p:txBody>
          <a:bodyPr wrap="none" lIns="0" tIns="0" rIns="0" bIns="0" rtlCol="0" anchor="t"/>
          <a:lstStyle/>
          <a:p>
            <a:pPr marL="0" indent="0" algn="l">
              <a:lnSpc>
                <a:spcPts val="2450"/>
              </a:lnSpc>
              <a:buNone/>
            </a:pPr>
            <a:r>
              <a:rPr lang="en-US" sz="1950" b="1" dirty="0">
                <a:solidFill>
                  <a:srgbClr val="FFFFFF"/>
                </a:solidFill>
                <a:latin typeface="Overpass Bold" pitchFamily="34" charset="0"/>
                <a:ea typeface="Overpass Bold" pitchFamily="34" charset="-122"/>
                <a:cs typeface="Overpass Bold" pitchFamily="34" charset="-120"/>
              </a:rPr>
              <a:t>Hardware Components</a:t>
            </a:r>
            <a:endParaRPr lang="en-US" sz="1950" dirty="0"/>
          </a:p>
        </p:txBody>
      </p:sp>
      <p:sp>
        <p:nvSpPr>
          <p:cNvPr id="4" name="Text 2"/>
          <p:cNvSpPr/>
          <p:nvPr/>
        </p:nvSpPr>
        <p:spPr>
          <a:xfrm>
            <a:off x="837724" y="2527221"/>
            <a:ext cx="6258520" cy="57435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ESP32 Microcontroller</a:t>
            </a:r>
            <a:r>
              <a:rPr lang="en-US" sz="1400" dirty="0">
                <a:solidFill>
                  <a:srgbClr val="E5E0DF"/>
                </a:solidFill>
                <a:latin typeface="Overpass" pitchFamily="34" charset="0"/>
                <a:ea typeface="Overpass" pitchFamily="34" charset="-122"/>
                <a:cs typeface="Overpass" pitchFamily="34" charset="-120"/>
              </a:rPr>
              <a:t> – Core processing unit with built-in Wi-Fi capability for IoT connectivity</a:t>
            </a:r>
            <a:endParaRPr lang="en-US" sz="1400" dirty="0"/>
          </a:p>
        </p:txBody>
      </p:sp>
      <p:sp>
        <p:nvSpPr>
          <p:cNvPr id="5" name="Text 3"/>
          <p:cNvSpPr/>
          <p:nvPr/>
        </p:nvSpPr>
        <p:spPr>
          <a:xfrm>
            <a:off x="837724" y="3164324"/>
            <a:ext cx="6258520" cy="57435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CT Sensors (30A × 2)</a:t>
            </a:r>
            <a:r>
              <a:rPr lang="en-US" sz="1400" dirty="0">
                <a:solidFill>
                  <a:srgbClr val="E5E0DF"/>
                </a:solidFill>
                <a:latin typeface="Overpass" pitchFamily="34" charset="0"/>
                <a:ea typeface="Overpass" pitchFamily="34" charset="-122"/>
                <a:cs typeface="Overpass" pitchFamily="34" charset="-120"/>
              </a:rPr>
              <a:t> – Current transformers for non-invasive current measurement on supply and load lines</a:t>
            </a:r>
            <a:endParaRPr lang="en-US" sz="1400" dirty="0"/>
          </a:p>
        </p:txBody>
      </p:sp>
      <p:sp>
        <p:nvSpPr>
          <p:cNvPr id="6" name="Text 4"/>
          <p:cNvSpPr/>
          <p:nvPr/>
        </p:nvSpPr>
        <p:spPr>
          <a:xfrm>
            <a:off x="837724" y="3801427"/>
            <a:ext cx="6258520"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ZMPT101B Voltage Sensor</a:t>
            </a:r>
            <a:r>
              <a:rPr lang="en-US" sz="1400" dirty="0">
                <a:solidFill>
                  <a:srgbClr val="E5E0DF"/>
                </a:solidFill>
                <a:latin typeface="Overpass" pitchFamily="34" charset="0"/>
                <a:ea typeface="Overpass" pitchFamily="34" charset="-122"/>
                <a:cs typeface="Overpass" pitchFamily="34" charset="-120"/>
              </a:rPr>
              <a:t> – Precision AC voltage measurement module</a:t>
            </a:r>
            <a:endParaRPr lang="en-US" sz="1400" dirty="0"/>
          </a:p>
        </p:txBody>
      </p:sp>
      <p:sp>
        <p:nvSpPr>
          <p:cNvPr id="7" name="Text 5"/>
          <p:cNvSpPr/>
          <p:nvPr/>
        </p:nvSpPr>
        <p:spPr>
          <a:xfrm>
            <a:off x="837724" y="4151352"/>
            <a:ext cx="6258520" cy="57435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LCD Display with I2C Module</a:t>
            </a:r>
            <a:r>
              <a:rPr lang="en-US" sz="1400" dirty="0">
                <a:solidFill>
                  <a:srgbClr val="E5E0DF"/>
                </a:solidFill>
                <a:latin typeface="Overpass" pitchFamily="34" charset="0"/>
                <a:ea typeface="Overpass" pitchFamily="34" charset="-122"/>
                <a:cs typeface="Overpass" pitchFamily="34" charset="-120"/>
              </a:rPr>
              <a:t> – 16×2 character display for real-time status monitoring</a:t>
            </a:r>
            <a:endParaRPr lang="en-US" sz="1400" dirty="0"/>
          </a:p>
        </p:txBody>
      </p:sp>
      <p:sp>
        <p:nvSpPr>
          <p:cNvPr id="8" name="Text 6"/>
          <p:cNvSpPr/>
          <p:nvPr/>
        </p:nvSpPr>
        <p:spPr>
          <a:xfrm>
            <a:off x="837724" y="4788456"/>
            <a:ext cx="6258520"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Buzzer &amp; LED Indicator</a:t>
            </a:r>
            <a:r>
              <a:rPr lang="en-US" sz="1400" dirty="0">
                <a:solidFill>
                  <a:srgbClr val="E5E0DF"/>
                </a:solidFill>
                <a:latin typeface="Overpass" pitchFamily="34" charset="0"/>
                <a:ea typeface="Overpass" pitchFamily="34" charset="-122"/>
                <a:cs typeface="Overpass" pitchFamily="34" charset="-120"/>
              </a:rPr>
              <a:t> – Audio-visual alert system for theft detection</a:t>
            </a:r>
            <a:endParaRPr lang="en-US" sz="1400" dirty="0"/>
          </a:p>
        </p:txBody>
      </p:sp>
      <p:sp>
        <p:nvSpPr>
          <p:cNvPr id="9" name="Text 7"/>
          <p:cNvSpPr/>
          <p:nvPr/>
        </p:nvSpPr>
        <p:spPr>
          <a:xfrm>
            <a:off x="837724" y="5138380"/>
            <a:ext cx="6258520"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Push Button</a:t>
            </a:r>
            <a:r>
              <a:rPr lang="en-US" sz="1400" dirty="0">
                <a:solidFill>
                  <a:srgbClr val="E5E0DF"/>
                </a:solidFill>
                <a:latin typeface="Overpass" pitchFamily="34" charset="0"/>
                <a:ea typeface="Overpass" pitchFamily="34" charset="-122"/>
                <a:cs typeface="Overpass" pitchFamily="34" charset="-120"/>
              </a:rPr>
              <a:t> – Manual reset and configuration control</a:t>
            </a:r>
            <a:endParaRPr lang="en-US" sz="1400" dirty="0"/>
          </a:p>
        </p:txBody>
      </p:sp>
      <p:sp>
        <p:nvSpPr>
          <p:cNvPr id="10" name="Text 8"/>
          <p:cNvSpPr/>
          <p:nvPr/>
        </p:nvSpPr>
        <p:spPr>
          <a:xfrm>
            <a:off x="837724" y="5488305"/>
            <a:ext cx="6258520" cy="57435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Breadboard &amp; Jumper Wires</a:t>
            </a:r>
            <a:r>
              <a:rPr lang="en-US" sz="1400" dirty="0">
                <a:solidFill>
                  <a:srgbClr val="E5E0DF"/>
                </a:solidFill>
                <a:latin typeface="Overpass" pitchFamily="34" charset="0"/>
                <a:ea typeface="Overpass" pitchFamily="34" charset="-122"/>
                <a:cs typeface="Overpass" pitchFamily="34" charset="-120"/>
              </a:rPr>
              <a:t> – Prototyping and interconnections (M-M, M-F, F-F)</a:t>
            </a:r>
            <a:endParaRPr lang="en-US" sz="1400" dirty="0"/>
          </a:p>
        </p:txBody>
      </p:sp>
      <p:sp>
        <p:nvSpPr>
          <p:cNvPr id="11" name="Text 9"/>
          <p:cNvSpPr/>
          <p:nvPr/>
        </p:nvSpPr>
        <p:spPr>
          <a:xfrm>
            <a:off x="837724" y="6125408"/>
            <a:ext cx="6258520"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Terminal Blocks</a:t>
            </a:r>
            <a:r>
              <a:rPr lang="en-US" sz="1400" dirty="0">
                <a:solidFill>
                  <a:srgbClr val="E5E0DF"/>
                </a:solidFill>
                <a:latin typeface="Overpass" pitchFamily="34" charset="0"/>
                <a:ea typeface="Overpass" pitchFamily="34" charset="-122"/>
                <a:cs typeface="Overpass" pitchFamily="34" charset="-120"/>
              </a:rPr>
              <a:t> – Secure wire connections for AC lines</a:t>
            </a:r>
            <a:endParaRPr lang="en-US" sz="1400" dirty="0"/>
          </a:p>
        </p:txBody>
      </p:sp>
      <p:sp>
        <p:nvSpPr>
          <p:cNvPr id="12" name="Text 10"/>
          <p:cNvSpPr/>
          <p:nvPr/>
        </p:nvSpPr>
        <p:spPr>
          <a:xfrm>
            <a:off x="837724" y="6475333"/>
            <a:ext cx="6258520"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Extension Boards</a:t>
            </a:r>
            <a:r>
              <a:rPr lang="en-US" sz="1400" dirty="0">
                <a:solidFill>
                  <a:srgbClr val="E5E0DF"/>
                </a:solidFill>
                <a:latin typeface="Overpass" pitchFamily="34" charset="0"/>
                <a:ea typeface="Overpass" pitchFamily="34" charset="-122"/>
                <a:cs typeface="Overpass" pitchFamily="34" charset="-120"/>
              </a:rPr>
              <a:t> – Separate supply and load connection points</a:t>
            </a:r>
            <a:endParaRPr lang="en-US" sz="1400" dirty="0"/>
          </a:p>
        </p:txBody>
      </p:sp>
      <p:sp>
        <p:nvSpPr>
          <p:cNvPr id="13" name="Text 11"/>
          <p:cNvSpPr/>
          <p:nvPr/>
        </p:nvSpPr>
        <p:spPr>
          <a:xfrm>
            <a:off x="837724" y="6825258"/>
            <a:ext cx="6258520"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USB Cable</a:t>
            </a:r>
            <a:r>
              <a:rPr lang="en-US" sz="1400" dirty="0">
                <a:solidFill>
                  <a:srgbClr val="E5E0DF"/>
                </a:solidFill>
                <a:latin typeface="Overpass" pitchFamily="34" charset="0"/>
                <a:ea typeface="Overpass" pitchFamily="34" charset="-122"/>
                <a:cs typeface="Overpass" pitchFamily="34" charset="-120"/>
              </a:rPr>
              <a:t> – Power supply for ESP32 microcontroller</a:t>
            </a:r>
            <a:endParaRPr lang="en-US" sz="1400" dirty="0"/>
          </a:p>
        </p:txBody>
      </p:sp>
      <p:sp>
        <p:nvSpPr>
          <p:cNvPr id="14" name="Text 12"/>
          <p:cNvSpPr/>
          <p:nvPr/>
        </p:nvSpPr>
        <p:spPr>
          <a:xfrm>
            <a:off x="7541776" y="2030968"/>
            <a:ext cx="2593896" cy="316825"/>
          </a:xfrm>
          <a:prstGeom prst="rect">
            <a:avLst/>
          </a:prstGeom>
          <a:noFill/>
        </p:spPr>
        <p:txBody>
          <a:bodyPr wrap="none" lIns="0" tIns="0" rIns="0" bIns="0" rtlCol="0" anchor="t"/>
          <a:lstStyle/>
          <a:p>
            <a:pPr marL="0" indent="0" algn="l">
              <a:lnSpc>
                <a:spcPts val="2450"/>
              </a:lnSpc>
              <a:buNone/>
            </a:pPr>
            <a:r>
              <a:rPr lang="en-US" sz="1950" b="1" dirty="0">
                <a:solidFill>
                  <a:srgbClr val="FFFFFF"/>
                </a:solidFill>
                <a:latin typeface="Overpass Bold" pitchFamily="34" charset="0"/>
                <a:ea typeface="Overpass Bold" pitchFamily="34" charset="-122"/>
                <a:cs typeface="Overpass Bold" pitchFamily="34" charset="-120"/>
              </a:rPr>
              <a:t>Software Components</a:t>
            </a:r>
            <a:endParaRPr lang="en-US" sz="1950" dirty="0"/>
          </a:p>
        </p:txBody>
      </p:sp>
      <p:sp>
        <p:nvSpPr>
          <p:cNvPr id="15" name="Text 13"/>
          <p:cNvSpPr/>
          <p:nvPr/>
        </p:nvSpPr>
        <p:spPr>
          <a:xfrm>
            <a:off x="7541776" y="2527221"/>
            <a:ext cx="6258520" cy="57435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Arduino IDE</a:t>
            </a:r>
            <a:r>
              <a:rPr lang="en-US" sz="1400" dirty="0">
                <a:solidFill>
                  <a:srgbClr val="E5E0DF"/>
                </a:solidFill>
                <a:latin typeface="Overpass" pitchFamily="34" charset="0"/>
                <a:ea typeface="Overpass" pitchFamily="34" charset="-122"/>
                <a:cs typeface="Overpass" pitchFamily="34" charset="-120"/>
              </a:rPr>
              <a:t> – Development environment for programming the ESP32 with custom firmware</a:t>
            </a:r>
            <a:endParaRPr lang="en-US" sz="1400" dirty="0"/>
          </a:p>
        </p:txBody>
      </p:sp>
      <p:sp>
        <p:nvSpPr>
          <p:cNvPr id="16" name="Text 14"/>
          <p:cNvSpPr/>
          <p:nvPr/>
        </p:nvSpPr>
        <p:spPr>
          <a:xfrm>
            <a:off x="7541776" y="3164324"/>
            <a:ext cx="6258520" cy="57435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ThingSpeak Cloud Platform</a:t>
            </a:r>
            <a:r>
              <a:rPr lang="en-US" sz="1400" dirty="0">
                <a:solidFill>
                  <a:srgbClr val="E5E0DF"/>
                </a:solidFill>
                <a:latin typeface="Overpass" pitchFamily="34" charset="0"/>
                <a:ea typeface="Overpass" pitchFamily="34" charset="-122"/>
                <a:cs typeface="Overpass" pitchFamily="34" charset="-120"/>
              </a:rPr>
              <a:t> – IoT data storage and visualization service for remote monitoring</a:t>
            </a:r>
            <a:endParaRPr lang="en-US" sz="1400" dirty="0"/>
          </a:p>
        </p:txBody>
      </p:sp>
      <p:sp>
        <p:nvSpPr>
          <p:cNvPr id="17" name="Text 15"/>
          <p:cNvSpPr/>
          <p:nvPr/>
        </p:nvSpPr>
        <p:spPr>
          <a:xfrm>
            <a:off x="7541776" y="3801427"/>
            <a:ext cx="6258520" cy="57435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Serial Monitor</a:t>
            </a:r>
            <a:r>
              <a:rPr lang="en-US" sz="1400" dirty="0">
                <a:solidFill>
                  <a:srgbClr val="E5E0DF"/>
                </a:solidFill>
                <a:latin typeface="Overpass" pitchFamily="34" charset="0"/>
                <a:ea typeface="Overpass" pitchFamily="34" charset="-122"/>
                <a:cs typeface="Overpass" pitchFamily="34" charset="-120"/>
              </a:rPr>
              <a:t> – Real-time debugging and testing interface during development</a:t>
            </a:r>
            <a:endParaRPr lang="en-US" sz="1400" dirty="0"/>
          </a:p>
        </p:txBody>
      </p:sp>
      <p:sp>
        <p:nvSpPr>
          <p:cNvPr id="18" name="Shape 16"/>
          <p:cNvSpPr/>
          <p:nvPr/>
        </p:nvSpPr>
        <p:spPr>
          <a:xfrm>
            <a:off x="7541776" y="4577715"/>
            <a:ext cx="6258520" cy="1336953"/>
          </a:xfrm>
          <a:prstGeom prst="roundRect">
            <a:avLst>
              <a:gd name="adj" fmla="val 5640"/>
            </a:avLst>
          </a:prstGeom>
          <a:solidFill>
            <a:srgbClr val="4C0124"/>
          </a:solidFill>
        </p:spPr>
      </p:sp>
      <p:pic>
        <p:nvPicPr>
          <p:cNvPr id="19" name="Image 0" descr="preencoded.png"/>
          <p:cNvPicPr>
            <a:picLocks noChangeAspect="1"/>
          </p:cNvPicPr>
          <p:nvPr/>
        </p:nvPicPr>
        <p:blipFill>
          <a:blip r:embed="rId1"/>
          <a:stretch>
            <a:fillRect/>
          </a:stretch>
        </p:blipFill>
        <p:spPr>
          <a:xfrm>
            <a:off x="7721203" y="4827746"/>
            <a:ext cx="224314" cy="179427"/>
          </a:xfrm>
          <a:prstGeom prst="rect">
            <a:avLst/>
          </a:prstGeom>
        </p:spPr>
      </p:pic>
      <p:sp>
        <p:nvSpPr>
          <p:cNvPr id="20" name="Text 17"/>
          <p:cNvSpPr/>
          <p:nvPr/>
        </p:nvSpPr>
        <p:spPr>
          <a:xfrm>
            <a:off x="8124944" y="4801910"/>
            <a:ext cx="5495925" cy="861536"/>
          </a:xfrm>
          <a:prstGeom prst="rect">
            <a:avLst/>
          </a:prstGeom>
          <a:noFill/>
        </p:spPr>
        <p:txBody>
          <a:bodyPr wrap="square" lIns="0" tIns="0" rIns="0" bIns="0" rtlCol="0" anchor="t"/>
          <a:lstStyle/>
          <a:p>
            <a:pPr marL="0" indent="0" algn="l">
              <a:lnSpc>
                <a:spcPts val="2250"/>
              </a:lnSpc>
              <a:buNone/>
            </a:pPr>
            <a:r>
              <a:rPr lang="en-US" sz="1400" b="1" dirty="0">
                <a:solidFill>
                  <a:srgbClr val="FFFFFF"/>
                </a:solidFill>
                <a:latin typeface="Overpass" pitchFamily="34" charset="0"/>
                <a:ea typeface="Overpass" pitchFamily="34" charset="-122"/>
                <a:cs typeface="Overpass" pitchFamily="34" charset="-120"/>
              </a:rPr>
              <a:t>Note:</a:t>
            </a:r>
            <a:r>
              <a:rPr lang="en-US" sz="1400" dirty="0">
                <a:solidFill>
                  <a:srgbClr val="FFFFFF"/>
                </a:solidFill>
                <a:latin typeface="Overpass" pitchFamily="34" charset="0"/>
                <a:ea typeface="Overpass" pitchFamily="34" charset="-122"/>
                <a:cs typeface="Overpass" pitchFamily="34" charset="-120"/>
              </a:rPr>
              <a:t> Some components (ZMPT101B sensor, terminal blocks, and extension boards) are not included in the simulation version but are essential for real-world deployment.</a:t>
            </a:r>
            <a:endParaRPr lang="en-US" sz="1400" dirty="0"/>
          </a:p>
        </p:txBody>
      </p:sp>
      <p:sp>
        <p:nvSpPr>
          <p:cNvPr id="21" name="Rectangles 20"/>
          <p:cNvSpPr/>
          <p:nvPr/>
        </p:nvSpPr>
        <p:spPr>
          <a:xfrm>
            <a:off x="12881610" y="7754620"/>
            <a:ext cx="1655445" cy="405130"/>
          </a:xfrm>
          <a:prstGeom prst="rect">
            <a:avLst/>
          </a:prstGeom>
          <a:solidFill>
            <a:schemeClr val="tx1">
              <a:lumMod val="85000"/>
              <a:lumOff val="15000"/>
            </a:schemeClr>
          </a:solidFill>
          <a:ln>
            <a:solidFill>
              <a:schemeClr val="tx1">
                <a:lumMod val="85000"/>
                <a:lumOff val="1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159" y="-159"/>
            <a:ext cx="5632490" cy="704017"/>
          </a:xfrm>
          <a:prstGeom prst="rect">
            <a:avLst/>
          </a:prstGeom>
          <a:noFill/>
        </p:spPr>
        <p:txBody>
          <a:bodyPr wrap="none" lIns="0" tIns="0" rIns="0" bIns="0" rtlCol="0" anchor="t"/>
          <a:lstStyle/>
          <a:p>
            <a:pPr marL="0" indent="0" algn="l">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Circuit Diagram</a:t>
            </a:r>
            <a:endParaRPr lang="en-US" sz="4400" dirty="0"/>
          </a:p>
        </p:txBody>
      </p:sp>
      <p:sp>
        <p:nvSpPr>
          <p:cNvPr id="4" name="Text 1"/>
          <p:cNvSpPr/>
          <p:nvPr/>
        </p:nvSpPr>
        <p:spPr>
          <a:xfrm>
            <a:off x="0" y="703580"/>
            <a:ext cx="14276070" cy="6766560"/>
          </a:xfrm>
          <a:prstGeom prst="rect">
            <a:avLst/>
          </a:prstGeom>
          <a:noFill/>
        </p:spPr>
        <p:txBody>
          <a:bodyPr wrap="square" lIns="0" tIns="0" rIns="0" bIns="0" rtlCol="0" anchor="t"/>
          <a:lstStyle/>
          <a:p>
            <a:pPr marL="0" indent="0" algn="l">
              <a:lnSpc>
                <a:spcPts val="3000"/>
              </a:lnSpc>
              <a:buNone/>
            </a:pPr>
            <a:endParaRPr lang="en-US" sz="1850" dirty="0"/>
          </a:p>
        </p:txBody>
      </p:sp>
      <p:sp>
        <p:nvSpPr>
          <p:cNvPr id="5" name="Rectangles 4"/>
          <p:cNvSpPr/>
          <p:nvPr/>
        </p:nvSpPr>
        <p:spPr>
          <a:xfrm>
            <a:off x="12788900" y="7777480"/>
            <a:ext cx="1776730" cy="325120"/>
          </a:xfrm>
          <a:prstGeom prst="rect">
            <a:avLst/>
          </a:prstGeom>
          <a:solidFill>
            <a:schemeClr val="tx1">
              <a:lumMod val="85000"/>
              <a:lumOff val="15000"/>
            </a:schemeClr>
          </a:solidFill>
          <a:ln>
            <a:solidFill>
              <a:schemeClr val="tx1">
                <a:lumMod val="85000"/>
                <a:lumOff val="1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6" name="Text Box 5"/>
          <p:cNvSpPr txBox="1"/>
          <p:nvPr/>
        </p:nvSpPr>
        <p:spPr>
          <a:xfrm>
            <a:off x="38735" y="995680"/>
            <a:ext cx="14519275" cy="7106920"/>
          </a:xfrm>
          <a:prstGeom prst="rect">
            <a:avLst/>
          </a:prstGeom>
          <a:noFill/>
        </p:spPr>
        <p:txBody>
          <a:bodyPr wrap="square" rtlCol="0" anchor="t">
            <a:noAutofit/>
          </a:bodyPr>
          <a:p>
            <a:r>
              <a:rPr lang="en-US" altLang="en-US" sz="2400">
                <a:solidFill>
                  <a:schemeClr val="bg1"/>
                </a:solidFill>
              </a:rPr>
              <a:t>The system consists of two CT sensors — one on the supply side (CT1) and another on the load side (CT2) — to measure current flow.</a:t>
            </a:r>
            <a:endParaRPr lang="en-US" altLang="en-US" sz="2400">
              <a:solidFill>
                <a:schemeClr val="bg1"/>
              </a:solidFill>
            </a:endParaRPr>
          </a:p>
          <a:p>
            <a:endParaRPr lang="en-US" altLang="en-US" sz="2400">
              <a:solidFill>
                <a:schemeClr val="bg1"/>
              </a:solidFill>
            </a:endParaRPr>
          </a:p>
          <a:p>
            <a:r>
              <a:rPr lang="en-US" altLang="en-US" sz="2400">
                <a:solidFill>
                  <a:schemeClr val="bg1"/>
                </a:solidFill>
              </a:rPr>
              <a:t>A voltage sensor monitors the line voltage.</a:t>
            </a:r>
            <a:endParaRPr lang="en-US" altLang="en-US" sz="2400">
              <a:solidFill>
                <a:schemeClr val="bg1"/>
              </a:solidFill>
            </a:endParaRPr>
          </a:p>
          <a:p>
            <a:endParaRPr lang="en-US" altLang="en-US" sz="2400">
              <a:solidFill>
                <a:schemeClr val="bg1"/>
              </a:solidFill>
            </a:endParaRPr>
          </a:p>
          <a:p>
            <a:r>
              <a:rPr lang="en-US" altLang="en-US" sz="2400">
                <a:solidFill>
                  <a:schemeClr val="bg1"/>
                </a:solidFill>
              </a:rPr>
              <a:t>All sensor outputs are connected to the ESP32 microcontroller, which processes the readings.</a:t>
            </a:r>
            <a:endParaRPr lang="en-US" altLang="en-US" sz="2400">
              <a:solidFill>
                <a:schemeClr val="bg1"/>
              </a:solidFill>
            </a:endParaRPr>
          </a:p>
          <a:p>
            <a:endParaRPr lang="en-US" altLang="en-US" sz="2400">
              <a:solidFill>
                <a:schemeClr val="bg1"/>
              </a:solidFill>
            </a:endParaRPr>
          </a:p>
          <a:p>
            <a:r>
              <a:rPr lang="en-US" altLang="en-US" sz="2400">
                <a:solidFill>
                  <a:schemeClr val="bg1"/>
                </a:solidFill>
              </a:rPr>
              <a:t>The ESP32 is connected to an LCD (via I2C) to display current, unit, and cost.</a:t>
            </a:r>
            <a:endParaRPr lang="en-US" altLang="en-US" sz="2400">
              <a:solidFill>
                <a:schemeClr val="bg1"/>
              </a:solidFill>
            </a:endParaRPr>
          </a:p>
          <a:p>
            <a:endParaRPr lang="en-US" altLang="en-US" sz="2400">
              <a:solidFill>
                <a:schemeClr val="bg1"/>
              </a:solidFill>
            </a:endParaRPr>
          </a:p>
          <a:p>
            <a:r>
              <a:rPr lang="en-US" altLang="en-US" sz="2400">
                <a:solidFill>
                  <a:schemeClr val="bg1"/>
                </a:solidFill>
              </a:rPr>
              <a:t>A buzzer and LED act as alerts when theft or abnormal current flow is detected.</a:t>
            </a:r>
            <a:endParaRPr lang="en-US" altLang="en-US" sz="2400">
              <a:solidFill>
                <a:schemeClr val="bg1"/>
              </a:solidFill>
            </a:endParaRPr>
          </a:p>
          <a:p>
            <a:endParaRPr lang="en-US" altLang="en-US" sz="2400">
              <a:solidFill>
                <a:schemeClr val="bg1"/>
              </a:solidFill>
            </a:endParaRPr>
          </a:p>
          <a:p>
            <a:r>
              <a:rPr lang="en-US" altLang="en-US" sz="2400">
                <a:solidFill>
                  <a:schemeClr val="bg1"/>
                </a:solidFill>
              </a:rPr>
              <a:t>Power is supplied to the circuit through an extension board connected to</a:t>
            </a:r>
            <a:r>
              <a:rPr lang="en-US" altLang="en-US" sz="2400">
                <a:solidFill>
                  <a:schemeClr val="bg1"/>
                </a:solidFill>
              </a:rPr>
              <a:t> </a:t>
            </a:r>
            <a:r>
              <a:rPr lang="en-US" altLang="en-US" sz="2400">
                <a:solidFill>
                  <a:schemeClr val="bg1"/>
                </a:solidFill>
              </a:rPr>
              <a:t>the</a:t>
            </a:r>
            <a:r>
              <a:rPr lang="en-US" altLang="en-US" sz="2400">
                <a:solidFill>
                  <a:schemeClr val="bg1"/>
                </a:solidFill>
              </a:rPr>
              <a:t> </a:t>
            </a:r>
            <a:r>
              <a:rPr lang="en-US" altLang="en-US" sz="2400">
                <a:solidFill>
                  <a:schemeClr val="bg1"/>
                </a:solidFill>
              </a:rPr>
              <a:t>AC</a:t>
            </a:r>
            <a:r>
              <a:rPr lang="en-US" altLang="en-US" sz="2400">
                <a:solidFill>
                  <a:schemeClr val="bg1"/>
                </a:solidFill>
              </a:rPr>
              <a:t> </a:t>
            </a:r>
            <a:r>
              <a:rPr lang="en-US" altLang="en-US" sz="2400">
                <a:solidFill>
                  <a:schemeClr val="bg1"/>
                </a:solidFill>
              </a:rPr>
              <a:t>mains.</a:t>
            </a:r>
            <a:endParaRPr lang="en-US" altLang="en-US" sz="240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Screenshot 2025-10-02 085709"/>
          <p:cNvPicPr>
            <a:picLocks noChangeAspect="1"/>
          </p:cNvPicPr>
          <p:nvPr/>
        </p:nvPicPr>
        <p:blipFill>
          <a:blip r:embed="rId1"/>
          <a:stretch>
            <a:fillRect/>
          </a:stretch>
        </p:blipFill>
        <p:spPr>
          <a:xfrm>
            <a:off x="635" y="21590"/>
            <a:ext cx="14630400" cy="82080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853678"/>
            <a:ext cx="11952565" cy="633651"/>
          </a:xfrm>
          <a:prstGeom prst="rect">
            <a:avLst/>
          </a:prstGeom>
          <a:noFill/>
        </p:spPr>
        <p:txBody>
          <a:bodyPr wrap="none" lIns="0" tIns="0" rIns="0" bIns="0" rtlCol="0" anchor="t"/>
          <a:lstStyle/>
          <a:p>
            <a:pPr marL="0" indent="0" algn="l">
              <a:lnSpc>
                <a:spcPts val="4950"/>
              </a:lnSpc>
              <a:buNone/>
            </a:pPr>
            <a:r>
              <a:rPr lang="en-US" sz="3950" b="1" dirty="0">
                <a:solidFill>
                  <a:srgbClr val="FFFFFF"/>
                </a:solidFill>
                <a:latin typeface="Overpass Bold" pitchFamily="34" charset="0"/>
                <a:ea typeface="Overpass Bold" pitchFamily="34" charset="-122"/>
                <a:cs typeface="Overpass Bold" pitchFamily="34" charset="-120"/>
              </a:rPr>
              <a:t>System Working: Normal and Power-Off Conditions</a:t>
            </a:r>
            <a:endParaRPr lang="en-US" sz="3950" dirty="0"/>
          </a:p>
        </p:txBody>
      </p:sp>
      <p:sp>
        <p:nvSpPr>
          <p:cNvPr id="3" name="Shape 1"/>
          <p:cNvSpPr/>
          <p:nvPr/>
        </p:nvSpPr>
        <p:spPr>
          <a:xfrm>
            <a:off x="837724" y="1918097"/>
            <a:ext cx="6369725" cy="5457706"/>
          </a:xfrm>
          <a:prstGeom prst="roundRect">
            <a:avLst>
              <a:gd name="adj" fmla="val 1658"/>
            </a:avLst>
          </a:prstGeom>
          <a:solidFill>
            <a:srgbClr val="7E023C"/>
          </a:solidFill>
          <a:ln w="7620">
            <a:solidFill>
              <a:srgbClr val="971B55"/>
            </a:solidFill>
            <a:prstDash val="solid"/>
          </a:ln>
        </p:spPr>
      </p:sp>
      <p:sp>
        <p:nvSpPr>
          <p:cNvPr id="4" name="Shape 2"/>
          <p:cNvSpPr/>
          <p:nvPr/>
        </p:nvSpPr>
        <p:spPr>
          <a:xfrm>
            <a:off x="1060728" y="2141101"/>
            <a:ext cx="646271" cy="646271"/>
          </a:xfrm>
          <a:prstGeom prst="roundRect">
            <a:avLst>
              <a:gd name="adj" fmla="val 14147448"/>
            </a:avLst>
          </a:prstGeom>
          <a:solidFill>
            <a:srgbClr val="F20374"/>
          </a:solidFill>
        </p:spPr>
      </p:sp>
      <p:pic>
        <p:nvPicPr>
          <p:cNvPr id="5" name="Image 0" descr="preencoded.png"/>
          <p:cNvPicPr>
            <a:picLocks noChangeAspect="1"/>
          </p:cNvPicPr>
          <p:nvPr/>
        </p:nvPicPr>
        <p:blipFill>
          <a:blip r:embed="rId1"/>
          <a:stretch>
            <a:fillRect/>
          </a:stretch>
        </p:blipFill>
        <p:spPr>
          <a:xfrm>
            <a:off x="1238488" y="2282428"/>
            <a:ext cx="290751" cy="363498"/>
          </a:xfrm>
          <a:prstGeom prst="rect">
            <a:avLst/>
          </a:prstGeom>
        </p:spPr>
      </p:pic>
      <p:sp>
        <p:nvSpPr>
          <p:cNvPr id="6" name="Text 3"/>
          <p:cNvSpPr/>
          <p:nvPr/>
        </p:nvSpPr>
        <p:spPr>
          <a:xfrm>
            <a:off x="1060728" y="3002756"/>
            <a:ext cx="2534603" cy="316825"/>
          </a:xfrm>
          <a:prstGeom prst="rect">
            <a:avLst/>
          </a:prstGeom>
          <a:noFill/>
        </p:spPr>
        <p:txBody>
          <a:bodyPr wrap="none" lIns="0" tIns="0" rIns="0" bIns="0" rtlCol="0" anchor="t"/>
          <a:lstStyle/>
          <a:p>
            <a:pPr marL="0" indent="0" algn="l">
              <a:lnSpc>
                <a:spcPts val="2450"/>
              </a:lnSpc>
              <a:buNone/>
            </a:pPr>
            <a:r>
              <a:rPr lang="en-US" sz="1950" b="1" dirty="0">
                <a:solidFill>
                  <a:srgbClr val="E5E0DF"/>
                </a:solidFill>
                <a:latin typeface="Overpass Bold" pitchFamily="34" charset="0"/>
                <a:ea typeface="Overpass Bold" pitchFamily="34" charset="-122"/>
                <a:cs typeface="Overpass Bold" pitchFamily="34" charset="-120"/>
              </a:rPr>
              <a:t>Normal Operation</a:t>
            </a:r>
            <a:endParaRPr lang="en-US" sz="1950" dirty="0"/>
          </a:p>
        </p:txBody>
      </p:sp>
      <p:sp>
        <p:nvSpPr>
          <p:cNvPr id="7" name="Text 4"/>
          <p:cNvSpPr/>
          <p:nvPr/>
        </p:nvSpPr>
        <p:spPr>
          <a:xfrm>
            <a:off x="1060728" y="3448764"/>
            <a:ext cx="5923717" cy="1722834"/>
          </a:xfrm>
          <a:prstGeom prst="rect">
            <a:avLst/>
          </a:prstGeom>
          <a:noFill/>
        </p:spPr>
        <p:txBody>
          <a:bodyPr wrap="square" lIns="0" tIns="0" rIns="0" bIns="0" rtlCol="0" anchor="t"/>
          <a:lstStyle/>
          <a:p>
            <a:pPr marL="0" indent="0" algn="l">
              <a:lnSpc>
                <a:spcPts val="2700"/>
              </a:lnSpc>
              <a:buNone/>
            </a:pPr>
            <a:r>
              <a:rPr lang="en-US" sz="1650" dirty="0">
                <a:solidFill>
                  <a:srgbClr val="E5E0DF"/>
                </a:solidFill>
                <a:latin typeface="Overpass" pitchFamily="34" charset="0"/>
                <a:ea typeface="Overpass" pitchFamily="34" charset="-122"/>
                <a:cs typeface="Overpass" pitchFamily="34" charset="-120"/>
              </a:rPr>
              <a:t>Supply and load lines are monitored through CT sensors measuring real-time current flow. The voltage sensor captures line voltage continuously. The ESP32 processes this data, calculates power consumption, and displays it on the LCD.</a:t>
            </a:r>
            <a:endParaRPr lang="en-US" sz="1650" dirty="0"/>
          </a:p>
        </p:txBody>
      </p:sp>
      <p:sp>
        <p:nvSpPr>
          <p:cNvPr id="8" name="Text 5"/>
          <p:cNvSpPr/>
          <p:nvPr/>
        </p:nvSpPr>
        <p:spPr>
          <a:xfrm>
            <a:off x="1060728" y="5300782"/>
            <a:ext cx="5923717" cy="1033701"/>
          </a:xfrm>
          <a:prstGeom prst="rect">
            <a:avLst/>
          </a:prstGeom>
          <a:noFill/>
        </p:spPr>
        <p:txBody>
          <a:bodyPr wrap="square" lIns="0" tIns="0" rIns="0" bIns="0" rtlCol="0" anchor="t"/>
          <a:lstStyle/>
          <a:p>
            <a:pPr marL="0" indent="0" algn="l">
              <a:lnSpc>
                <a:spcPts val="2700"/>
              </a:lnSpc>
              <a:buNone/>
            </a:pPr>
            <a:r>
              <a:rPr lang="en-US" sz="1650" b="1" dirty="0">
                <a:solidFill>
                  <a:srgbClr val="E5E0DF"/>
                </a:solidFill>
                <a:latin typeface="Overpass" pitchFamily="34" charset="0"/>
                <a:ea typeface="Overpass" pitchFamily="34" charset="-122"/>
                <a:cs typeface="Overpass" pitchFamily="34" charset="-120"/>
              </a:rPr>
              <a:t>Display:</a:t>
            </a:r>
            <a:r>
              <a:rPr lang="en-US" sz="1650" dirty="0">
                <a:solidFill>
                  <a:srgbClr val="E5E0DF"/>
                </a:solidFill>
                <a:latin typeface="Overpass" pitchFamily="34" charset="0"/>
                <a:ea typeface="Overpass" pitchFamily="34" charset="-122"/>
                <a:cs typeface="Overpass" pitchFamily="34" charset="-120"/>
              </a:rPr>
              <a:t> Supply Current and Load Current shown side-by-side. When readings remain within tolerance (typically ±5%), status shows "Normal / Safe Condition."</a:t>
            </a:r>
            <a:endParaRPr lang="en-US" sz="1650" dirty="0"/>
          </a:p>
        </p:txBody>
      </p:sp>
      <p:sp>
        <p:nvSpPr>
          <p:cNvPr id="9" name="Text 6"/>
          <p:cNvSpPr/>
          <p:nvPr/>
        </p:nvSpPr>
        <p:spPr>
          <a:xfrm>
            <a:off x="1060728" y="6463665"/>
            <a:ext cx="5923717" cy="689134"/>
          </a:xfrm>
          <a:prstGeom prst="rect">
            <a:avLst/>
          </a:prstGeom>
          <a:noFill/>
        </p:spPr>
        <p:txBody>
          <a:bodyPr wrap="square" lIns="0" tIns="0" rIns="0" bIns="0" rtlCol="0" anchor="t"/>
          <a:lstStyle/>
          <a:p>
            <a:pPr marL="0" indent="0" algn="l">
              <a:lnSpc>
                <a:spcPts val="2700"/>
              </a:lnSpc>
              <a:buNone/>
            </a:pPr>
            <a:r>
              <a:rPr lang="en-US" sz="1650" b="1" dirty="0">
                <a:solidFill>
                  <a:srgbClr val="E5E0DF"/>
                </a:solidFill>
                <a:latin typeface="Overpass" pitchFamily="34" charset="0"/>
                <a:ea typeface="Overpass" pitchFamily="34" charset="-122"/>
                <a:cs typeface="Overpass" pitchFamily="34" charset="-120"/>
              </a:rPr>
              <a:t>Indicators:</a:t>
            </a:r>
            <a:r>
              <a:rPr lang="en-US" sz="1650" dirty="0">
                <a:solidFill>
                  <a:srgbClr val="E5E0DF"/>
                </a:solidFill>
                <a:latin typeface="Overpass" pitchFamily="34" charset="0"/>
                <a:ea typeface="Overpass" pitchFamily="34" charset="-122"/>
                <a:cs typeface="Overpass" pitchFamily="34" charset="-120"/>
              </a:rPr>
              <a:t> Buzzer and LED remain OFF, confirming no theft detected. Data is logged to ThingSpeak for historical analysis.</a:t>
            </a:r>
            <a:endParaRPr lang="en-US" sz="1650" dirty="0"/>
          </a:p>
        </p:txBody>
      </p:sp>
      <p:sp>
        <p:nvSpPr>
          <p:cNvPr id="10" name="Shape 7"/>
          <p:cNvSpPr/>
          <p:nvPr/>
        </p:nvSpPr>
        <p:spPr>
          <a:xfrm>
            <a:off x="7422833" y="1918097"/>
            <a:ext cx="6369844" cy="5457706"/>
          </a:xfrm>
          <a:prstGeom prst="roundRect">
            <a:avLst>
              <a:gd name="adj" fmla="val 1658"/>
            </a:avLst>
          </a:prstGeom>
          <a:solidFill>
            <a:srgbClr val="7E023C"/>
          </a:solidFill>
          <a:ln w="7620">
            <a:solidFill>
              <a:srgbClr val="971B55"/>
            </a:solidFill>
            <a:prstDash val="solid"/>
          </a:ln>
        </p:spPr>
      </p:sp>
      <p:sp>
        <p:nvSpPr>
          <p:cNvPr id="11" name="Shape 8"/>
          <p:cNvSpPr/>
          <p:nvPr/>
        </p:nvSpPr>
        <p:spPr>
          <a:xfrm>
            <a:off x="7645837" y="2141101"/>
            <a:ext cx="646271" cy="646271"/>
          </a:xfrm>
          <a:prstGeom prst="roundRect">
            <a:avLst>
              <a:gd name="adj" fmla="val 14147448"/>
            </a:avLst>
          </a:prstGeom>
          <a:solidFill>
            <a:srgbClr val="F20374"/>
          </a:solidFill>
        </p:spPr>
      </p:sp>
      <p:pic>
        <p:nvPicPr>
          <p:cNvPr id="12" name="Image 1" descr="preencoded.png"/>
          <p:cNvPicPr>
            <a:picLocks noChangeAspect="1"/>
          </p:cNvPicPr>
          <p:nvPr/>
        </p:nvPicPr>
        <p:blipFill>
          <a:blip r:embed="rId2"/>
          <a:stretch>
            <a:fillRect/>
          </a:stretch>
        </p:blipFill>
        <p:spPr>
          <a:xfrm>
            <a:off x="7823597" y="2282428"/>
            <a:ext cx="290751" cy="363498"/>
          </a:xfrm>
          <a:prstGeom prst="rect">
            <a:avLst/>
          </a:prstGeom>
        </p:spPr>
      </p:pic>
      <p:sp>
        <p:nvSpPr>
          <p:cNvPr id="13" name="Text 9"/>
          <p:cNvSpPr/>
          <p:nvPr/>
        </p:nvSpPr>
        <p:spPr>
          <a:xfrm>
            <a:off x="7645837" y="3002756"/>
            <a:ext cx="3055620" cy="316825"/>
          </a:xfrm>
          <a:prstGeom prst="rect">
            <a:avLst/>
          </a:prstGeom>
          <a:noFill/>
        </p:spPr>
        <p:txBody>
          <a:bodyPr wrap="none" lIns="0" tIns="0" rIns="0" bIns="0" rtlCol="0" anchor="t"/>
          <a:lstStyle/>
          <a:p>
            <a:pPr marL="0" indent="0" algn="l">
              <a:lnSpc>
                <a:spcPts val="2450"/>
              </a:lnSpc>
              <a:buNone/>
            </a:pPr>
            <a:r>
              <a:rPr lang="en-US" sz="1950" b="1" dirty="0">
                <a:solidFill>
                  <a:srgbClr val="E5E0DF"/>
                </a:solidFill>
                <a:latin typeface="Overpass Bold" pitchFamily="34" charset="0"/>
                <a:ea typeface="Overpass Bold" pitchFamily="34" charset="-122"/>
                <a:cs typeface="Overpass Bold" pitchFamily="34" charset="-120"/>
              </a:rPr>
              <a:t>Power Off / Idle Condition</a:t>
            </a:r>
            <a:endParaRPr lang="en-US" sz="1950" dirty="0"/>
          </a:p>
        </p:txBody>
      </p:sp>
      <p:sp>
        <p:nvSpPr>
          <p:cNvPr id="14" name="Text 10"/>
          <p:cNvSpPr/>
          <p:nvPr/>
        </p:nvSpPr>
        <p:spPr>
          <a:xfrm>
            <a:off x="7645837" y="3448764"/>
            <a:ext cx="5923836" cy="1033701"/>
          </a:xfrm>
          <a:prstGeom prst="rect">
            <a:avLst/>
          </a:prstGeom>
          <a:noFill/>
        </p:spPr>
        <p:txBody>
          <a:bodyPr wrap="square" lIns="0" tIns="0" rIns="0" bIns="0" rtlCol="0" anchor="t"/>
          <a:lstStyle/>
          <a:p>
            <a:pPr marL="0" indent="0" algn="l">
              <a:lnSpc>
                <a:spcPts val="2700"/>
              </a:lnSpc>
              <a:buNone/>
            </a:pPr>
            <a:r>
              <a:rPr lang="en-US" sz="1650" dirty="0">
                <a:solidFill>
                  <a:srgbClr val="E5E0DF"/>
                </a:solidFill>
                <a:latin typeface="Overpass" pitchFamily="34" charset="0"/>
                <a:ea typeface="Overpass" pitchFamily="34" charset="-122"/>
                <a:cs typeface="Overpass" pitchFamily="34" charset="-120"/>
              </a:rPr>
              <a:t>When the power supply is switched off, all sensor readings drop to zero immediately. The LCD displays "No Supply / System Idle" status message.</a:t>
            </a:r>
            <a:endParaRPr lang="en-US" sz="1650" dirty="0"/>
          </a:p>
        </p:txBody>
      </p:sp>
      <p:sp>
        <p:nvSpPr>
          <p:cNvPr id="15" name="Text 11"/>
          <p:cNvSpPr/>
          <p:nvPr/>
        </p:nvSpPr>
        <p:spPr>
          <a:xfrm>
            <a:off x="7645837" y="4611648"/>
            <a:ext cx="5923836" cy="689134"/>
          </a:xfrm>
          <a:prstGeom prst="rect">
            <a:avLst/>
          </a:prstGeom>
          <a:noFill/>
        </p:spPr>
        <p:txBody>
          <a:bodyPr wrap="square" lIns="0" tIns="0" rIns="0" bIns="0" rtlCol="0" anchor="t"/>
          <a:lstStyle/>
          <a:p>
            <a:pPr marL="0" indent="0" algn="l">
              <a:lnSpc>
                <a:spcPts val="2700"/>
              </a:lnSpc>
              <a:buNone/>
            </a:pPr>
            <a:r>
              <a:rPr lang="en-US" sz="1650" dirty="0">
                <a:solidFill>
                  <a:srgbClr val="E5E0DF"/>
                </a:solidFill>
                <a:latin typeface="Overpass" pitchFamily="34" charset="0"/>
                <a:ea typeface="Overpass" pitchFamily="34" charset="-122"/>
                <a:cs typeface="Overpass" pitchFamily="34" charset="-120"/>
              </a:rPr>
              <a:t>The ESP32 enters low-power standby mode, conserving energy while maintaining configuration settings in memory.</a:t>
            </a:r>
            <a:endParaRPr lang="en-US" sz="1650" dirty="0"/>
          </a:p>
        </p:txBody>
      </p:sp>
      <p:sp>
        <p:nvSpPr>
          <p:cNvPr id="16" name="Text 12"/>
          <p:cNvSpPr/>
          <p:nvPr/>
        </p:nvSpPr>
        <p:spPr>
          <a:xfrm>
            <a:off x="7645837" y="5429964"/>
            <a:ext cx="5923836" cy="1033701"/>
          </a:xfrm>
          <a:prstGeom prst="rect">
            <a:avLst/>
          </a:prstGeom>
          <a:noFill/>
        </p:spPr>
        <p:txBody>
          <a:bodyPr wrap="square" lIns="0" tIns="0" rIns="0" bIns="0" rtlCol="0" anchor="t"/>
          <a:lstStyle/>
          <a:p>
            <a:pPr marL="0" indent="0" algn="l">
              <a:lnSpc>
                <a:spcPts val="2700"/>
              </a:lnSpc>
              <a:buNone/>
            </a:pPr>
            <a:r>
              <a:rPr lang="en-US" sz="1650" b="1" dirty="0">
                <a:solidFill>
                  <a:srgbClr val="E5E0DF"/>
                </a:solidFill>
                <a:latin typeface="Overpass" pitchFamily="34" charset="0"/>
                <a:ea typeface="Overpass" pitchFamily="34" charset="-122"/>
                <a:cs typeface="Overpass" pitchFamily="34" charset="-120"/>
              </a:rPr>
              <a:t>Auto-Recovery:</a:t>
            </a:r>
            <a:r>
              <a:rPr lang="en-US" sz="1650" dirty="0">
                <a:solidFill>
                  <a:srgbClr val="E5E0DF"/>
                </a:solidFill>
                <a:latin typeface="Overpass" pitchFamily="34" charset="0"/>
                <a:ea typeface="Overpass" pitchFamily="34" charset="-122"/>
                <a:cs typeface="Overpass" pitchFamily="34" charset="-120"/>
              </a:rPr>
              <a:t> Once power returns, the system automatically resumes monitoring operations without manual intervention, ensuring continuous protection.</a:t>
            </a:r>
            <a:endParaRPr lang="en-US" sz="1650" dirty="0"/>
          </a:p>
        </p:txBody>
      </p:sp>
      <p:sp>
        <p:nvSpPr>
          <p:cNvPr id="17" name="Rectangles 16"/>
          <p:cNvSpPr/>
          <p:nvPr/>
        </p:nvSpPr>
        <p:spPr>
          <a:xfrm>
            <a:off x="12790170" y="7788910"/>
            <a:ext cx="1729105" cy="375285"/>
          </a:xfrm>
          <a:prstGeom prst="rect">
            <a:avLst/>
          </a:prstGeom>
          <a:solidFill>
            <a:schemeClr val="tx1">
              <a:lumMod val="85000"/>
              <a:lumOff val="15000"/>
            </a:schemeClr>
          </a:solidFill>
          <a:ln>
            <a:solidFill>
              <a:schemeClr val="tx1">
                <a:lumMod val="85000"/>
                <a:lumOff val="1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24746" y="825341"/>
            <a:ext cx="11252121" cy="623887"/>
          </a:xfrm>
          <a:prstGeom prst="rect">
            <a:avLst/>
          </a:prstGeom>
          <a:noFill/>
        </p:spPr>
        <p:txBody>
          <a:bodyPr wrap="none" lIns="0" tIns="0" rIns="0" bIns="0" rtlCol="0" anchor="t"/>
          <a:lstStyle/>
          <a:p>
            <a:pPr marL="0" indent="0" algn="l">
              <a:lnSpc>
                <a:spcPts val="4900"/>
              </a:lnSpc>
              <a:buNone/>
            </a:pPr>
            <a:r>
              <a:rPr lang="en-US" sz="3900" b="1" dirty="0">
                <a:solidFill>
                  <a:srgbClr val="FFFFFF"/>
                </a:solidFill>
                <a:latin typeface="Overpass Bold" pitchFamily="34" charset="0"/>
                <a:ea typeface="Overpass Bold" pitchFamily="34" charset="-122"/>
                <a:cs typeface="Overpass Bold" pitchFamily="34" charset="-120"/>
              </a:rPr>
              <a:t>Theft Detection Scenarios and System Response</a:t>
            </a:r>
            <a:endParaRPr lang="en-US" sz="3900" dirty="0"/>
          </a:p>
        </p:txBody>
      </p:sp>
      <p:sp>
        <p:nvSpPr>
          <p:cNvPr id="3" name="Shape 1"/>
          <p:cNvSpPr/>
          <p:nvPr/>
        </p:nvSpPr>
        <p:spPr>
          <a:xfrm>
            <a:off x="824746" y="1873329"/>
            <a:ext cx="4185523" cy="5530810"/>
          </a:xfrm>
          <a:prstGeom prst="roundRect">
            <a:avLst>
              <a:gd name="adj" fmla="val 2128"/>
            </a:avLst>
          </a:prstGeom>
          <a:solidFill>
            <a:srgbClr val="252222">
              <a:alpha val="95000"/>
            </a:srgbClr>
          </a:solidFill>
          <a:ln w="22860">
            <a:solidFill>
              <a:srgbClr val="971B55"/>
            </a:solidFill>
            <a:prstDash val="solid"/>
          </a:ln>
        </p:spPr>
      </p:sp>
      <p:sp>
        <p:nvSpPr>
          <p:cNvPr id="4" name="Shape 2"/>
          <p:cNvSpPr/>
          <p:nvPr/>
        </p:nvSpPr>
        <p:spPr>
          <a:xfrm>
            <a:off x="847606" y="1896189"/>
            <a:ext cx="4139803" cy="636270"/>
          </a:xfrm>
          <a:prstGeom prst="roundRect">
            <a:avLst>
              <a:gd name="adj" fmla="val 9690"/>
            </a:avLst>
          </a:prstGeom>
          <a:solidFill>
            <a:srgbClr val="7E023C"/>
          </a:solidFill>
        </p:spPr>
      </p:sp>
      <p:sp>
        <p:nvSpPr>
          <p:cNvPr id="5" name="Text 3"/>
          <p:cNvSpPr/>
          <p:nvPr/>
        </p:nvSpPr>
        <p:spPr>
          <a:xfrm>
            <a:off x="2758440" y="2011680"/>
            <a:ext cx="318135" cy="397669"/>
          </a:xfrm>
          <a:prstGeom prst="rect">
            <a:avLst/>
          </a:prstGeom>
          <a:noFill/>
        </p:spPr>
        <p:txBody>
          <a:bodyPr wrap="none" lIns="0" tIns="0" rIns="0" bIns="0" rtlCol="0" anchor="t"/>
          <a:lstStyle/>
          <a:p>
            <a:pPr marL="0" indent="0" algn="l">
              <a:lnSpc>
                <a:spcPts val="2500"/>
              </a:lnSpc>
              <a:buNone/>
            </a:pPr>
            <a:r>
              <a:rPr lang="en-US" sz="2500" b="1" dirty="0">
                <a:solidFill>
                  <a:srgbClr val="E5E0DF"/>
                </a:solidFill>
                <a:latin typeface="Overpass Bold" pitchFamily="34" charset="0"/>
                <a:ea typeface="Overpass Bold" pitchFamily="34" charset="-122"/>
                <a:cs typeface="Overpass Bold" pitchFamily="34" charset="-120"/>
              </a:rPr>
              <a:t>1</a:t>
            </a:r>
            <a:endParaRPr lang="en-US" sz="2500" dirty="0"/>
          </a:p>
        </p:txBody>
      </p:sp>
      <p:sp>
        <p:nvSpPr>
          <p:cNvPr id="6" name="Text 4"/>
          <p:cNvSpPr/>
          <p:nvPr/>
        </p:nvSpPr>
        <p:spPr>
          <a:xfrm>
            <a:off x="1059656" y="2744510"/>
            <a:ext cx="2495312" cy="311944"/>
          </a:xfrm>
          <a:prstGeom prst="rect">
            <a:avLst/>
          </a:prstGeom>
          <a:noFill/>
        </p:spPr>
        <p:txBody>
          <a:bodyPr wrap="none" lIns="0" tIns="0" rIns="0" bIns="0" rtlCol="0" anchor="t"/>
          <a:lstStyle/>
          <a:p>
            <a:pPr marL="0" indent="0" algn="l">
              <a:lnSpc>
                <a:spcPts val="2450"/>
              </a:lnSpc>
              <a:buNone/>
            </a:pPr>
            <a:r>
              <a:rPr lang="en-US" sz="1950" b="1" dirty="0">
                <a:solidFill>
                  <a:srgbClr val="E5E0DF"/>
                </a:solidFill>
                <a:latin typeface="Overpass Bold" pitchFamily="34" charset="0"/>
                <a:ea typeface="Overpass Bold" pitchFamily="34" charset="-122"/>
                <a:cs typeface="Overpass Bold" pitchFamily="34" charset="-120"/>
              </a:rPr>
              <a:t>Direct Bypass Theft</a:t>
            </a:r>
            <a:endParaRPr lang="en-US" sz="1950" dirty="0"/>
          </a:p>
        </p:txBody>
      </p:sp>
      <p:sp>
        <p:nvSpPr>
          <p:cNvPr id="7" name="Text 5"/>
          <p:cNvSpPr/>
          <p:nvPr/>
        </p:nvSpPr>
        <p:spPr>
          <a:xfrm>
            <a:off x="1059656" y="3183612"/>
            <a:ext cx="3715703" cy="1017627"/>
          </a:xfrm>
          <a:prstGeom prst="rect">
            <a:avLst/>
          </a:prstGeom>
          <a:noFill/>
        </p:spPr>
        <p:txBody>
          <a:bodyPr wrap="square" lIns="0" tIns="0" rIns="0" bIns="0" rtlCol="0" anchor="t"/>
          <a:lstStyle/>
          <a:p>
            <a:pPr marL="0" indent="0" algn="l">
              <a:lnSpc>
                <a:spcPts val="2650"/>
              </a:lnSpc>
              <a:buNone/>
            </a:pPr>
            <a:r>
              <a:rPr lang="en-US" sz="1650" b="1" dirty="0">
                <a:solidFill>
                  <a:srgbClr val="E5E0DF"/>
                </a:solidFill>
                <a:latin typeface="Overpass" pitchFamily="34" charset="0"/>
                <a:ea typeface="Overpass" pitchFamily="34" charset="-122"/>
                <a:cs typeface="Overpass" pitchFamily="34" charset="-120"/>
              </a:rPr>
              <a:t>Scenario:</a:t>
            </a:r>
            <a:r>
              <a:rPr lang="en-US" sz="1650" dirty="0">
                <a:solidFill>
                  <a:srgbClr val="E5E0DF"/>
                </a:solidFill>
                <a:latin typeface="Overpass" pitchFamily="34" charset="0"/>
                <a:ea typeface="Overpass" pitchFamily="34" charset="-122"/>
                <a:cs typeface="Overpass" pitchFamily="34" charset="-120"/>
              </a:rPr>
              <a:t> Load connected directly to main supply, bypassing the metering infrastructure entirely.</a:t>
            </a:r>
            <a:endParaRPr lang="en-US" sz="1650" dirty="0"/>
          </a:p>
        </p:txBody>
      </p:sp>
      <p:sp>
        <p:nvSpPr>
          <p:cNvPr id="8" name="Text 6"/>
          <p:cNvSpPr/>
          <p:nvPr/>
        </p:nvSpPr>
        <p:spPr>
          <a:xfrm>
            <a:off x="1059656" y="4328398"/>
            <a:ext cx="3715703" cy="1356836"/>
          </a:xfrm>
          <a:prstGeom prst="rect">
            <a:avLst/>
          </a:prstGeom>
          <a:noFill/>
        </p:spPr>
        <p:txBody>
          <a:bodyPr wrap="square" lIns="0" tIns="0" rIns="0" bIns="0" rtlCol="0" anchor="t"/>
          <a:lstStyle/>
          <a:p>
            <a:pPr marL="0" indent="0" algn="l">
              <a:lnSpc>
                <a:spcPts val="2650"/>
              </a:lnSpc>
              <a:buNone/>
            </a:pPr>
            <a:r>
              <a:rPr lang="en-US" sz="1650" b="1" dirty="0">
                <a:solidFill>
                  <a:srgbClr val="E5E0DF"/>
                </a:solidFill>
                <a:latin typeface="Overpass" pitchFamily="34" charset="0"/>
                <a:ea typeface="Overpass" pitchFamily="34" charset="-122"/>
                <a:cs typeface="Overpass" pitchFamily="34" charset="-120"/>
              </a:rPr>
              <a:t>Detection:</a:t>
            </a:r>
            <a:r>
              <a:rPr lang="en-US" sz="1650" dirty="0">
                <a:solidFill>
                  <a:srgbClr val="E5E0DF"/>
                </a:solidFill>
                <a:latin typeface="Overpass" pitchFamily="34" charset="0"/>
                <a:ea typeface="Overpass" pitchFamily="34" charset="-122"/>
                <a:cs typeface="Overpass" pitchFamily="34" charset="-120"/>
              </a:rPr>
              <a:t> CT1 (supply side) reading drops significantly while CT2 (load side) shows high current draw, creating a mismatch.</a:t>
            </a:r>
            <a:endParaRPr lang="en-US" sz="1650" dirty="0"/>
          </a:p>
        </p:txBody>
      </p:sp>
      <p:sp>
        <p:nvSpPr>
          <p:cNvPr id="9" name="Text 7"/>
          <p:cNvSpPr/>
          <p:nvPr/>
        </p:nvSpPr>
        <p:spPr>
          <a:xfrm>
            <a:off x="1059656" y="5812393"/>
            <a:ext cx="3715703" cy="1356836"/>
          </a:xfrm>
          <a:prstGeom prst="rect">
            <a:avLst/>
          </a:prstGeom>
          <a:noFill/>
        </p:spPr>
        <p:txBody>
          <a:bodyPr wrap="square" lIns="0" tIns="0" rIns="0" bIns="0" rtlCol="0" anchor="t"/>
          <a:lstStyle/>
          <a:p>
            <a:pPr marL="0" indent="0" algn="l">
              <a:lnSpc>
                <a:spcPts val="2650"/>
              </a:lnSpc>
              <a:buNone/>
            </a:pPr>
            <a:r>
              <a:rPr lang="en-US" sz="1650" b="1" dirty="0">
                <a:solidFill>
                  <a:srgbClr val="E5E0DF"/>
                </a:solidFill>
                <a:latin typeface="Overpass" pitchFamily="34" charset="0"/>
                <a:ea typeface="Overpass" pitchFamily="34" charset="-122"/>
                <a:cs typeface="Overpass" pitchFamily="34" charset="-120"/>
              </a:rPr>
              <a:t>Response:</a:t>
            </a:r>
            <a:r>
              <a:rPr lang="en-US" sz="1650" dirty="0">
                <a:solidFill>
                  <a:srgbClr val="E5E0DF"/>
                </a:solidFill>
                <a:latin typeface="Overpass" pitchFamily="34" charset="0"/>
                <a:ea typeface="Overpass" pitchFamily="34" charset="-122"/>
                <a:cs typeface="Overpass" pitchFamily="34" charset="-120"/>
              </a:rPr>
              <a:t> System immediately triggers theft alert → LED &amp; Buzzer activate, LCD displays "THEFT DETECTED" in flashing mode.</a:t>
            </a:r>
            <a:endParaRPr lang="en-US" sz="1650" dirty="0"/>
          </a:p>
        </p:txBody>
      </p:sp>
      <p:sp>
        <p:nvSpPr>
          <p:cNvPr id="10" name="Shape 8"/>
          <p:cNvSpPr/>
          <p:nvPr/>
        </p:nvSpPr>
        <p:spPr>
          <a:xfrm>
            <a:off x="5222319" y="1873329"/>
            <a:ext cx="4185642" cy="5530810"/>
          </a:xfrm>
          <a:prstGeom prst="roundRect">
            <a:avLst>
              <a:gd name="adj" fmla="val 2128"/>
            </a:avLst>
          </a:prstGeom>
          <a:solidFill>
            <a:srgbClr val="252222">
              <a:alpha val="95000"/>
            </a:srgbClr>
          </a:solidFill>
          <a:ln w="22860">
            <a:solidFill>
              <a:srgbClr val="971B55"/>
            </a:solidFill>
            <a:prstDash val="solid"/>
          </a:ln>
        </p:spPr>
      </p:sp>
      <p:sp>
        <p:nvSpPr>
          <p:cNvPr id="11" name="Shape 9"/>
          <p:cNvSpPr/>
          <p:nvPr/>
        </p:nvSpPr>
        <p:spPr>
          <a:xfrm>
            <a:off x="5245179" y="1896189"/>
            <a:ext cx="4139922" cy="636270"/>
          </a:xfrm>
          <a:prstGeom prst="roundRect">
            <a:avLst>
              <a:gd name="adj" fmla="val 9690"/>
            </a:avLst>
          </a:prstGeom>
          <a:solidFill>
            <a:srgbClr val="7E023C"/>
          </a:solidFill>
        </p:spPr>
      </p:sp>
      <p:sp>
        <p:nvSpPr>
          <p:cNvPr id="12" name="Text 10"/>
          <p:cNvSpPr/>
          <p:nvPr/>
        </p:nvSpPr>
        <p:spPr>
          <a:xfrm>
            <a:off x="7156013" y="2011680"/>
            <a:ext cx="318135" cy="397669"/>
          </a:xfrm>
          <a:prstGeom prst="rect">
            <a:avLst/>
          </a:prstGeom>
          <a:noFill/>
        </p:spPr>
        <p:txBody>
          <a:bodyPr wrap="none" lIns="0" tIns="0" rIns="0" bIns="0" rtlCol="0" anchor="t"/>
          <a:lstStyle/>
          <a:p>
            <a:pPr marL="0" indent="0" algn="l">
              <a:lnSpc>
                <a:spcPts val="2500"/>
              </a:lnSpc>
              <a:buNone/>
            </a:pPr>
            <a:r>
              <a:rPr lang="en-US" sz="2500" b="1" dirty="0">
                <a:solidFill>
                  <a:srgbClr val="E5E0DF"/>
                </a:solidFill>
                <a:latin typeface="Overpass Bold" pitchFamily="34" charset="0"/>
                <a:ea typeface="Overpass Bold" pitchFamily="34" charset="-122"/>
                <a:cs typeface="Overpass Bold" pitchFamily="34" charset="-120"/>
              </a:rPr>
              <a:t>2</a:t>
            </a:r>
            <a:endParaRPr lang="en-US" sz="2500" dirty="0"/>
          </a:p>
        </p:txBody>
      </p:sp>
      <p:sp>
        <p:nvSpPr>
          <p:cNvPr id="13" name="Text 11"/>
          <p:cNvSpPr/>
          <p:nvPr/>
        </p:nvSpPr>
        <p:spPr>
          <a:xfrm>
            <a:off x="5457230" y="2744510"/>
            <a:ext cx="3159204" cy="311944"/>
          </a:xfrm>
          <a:prstGeom prst="rect">
            <a:avLst/>
          </a:prstGeom>
          <a:noFill/>
        </p:spPr>
        <p:txBody>
          <a:bodyPr wrap="none" lIns="0" tIns="0" rIns="0" bIns="0" rtlCol="0" anchor="t"/>
          <a:lstStyle/>
          <a:p>
            <a:pPr marL="0" indent="0" algn="l">
              <a:lnSpc>
                <a:spcPts val="2450"/>
              </a:lnSpc>
              <a:buNone/>
            </a:pPr>
            <a:r>
              <a:rPr lang="en-US" sz="1950" b="1" dirty="0">
                <a:solidFill>
                  <a:srgbClr val="E5E0DF"/>
                </a:solidFill>
                <a:latin typeface="Overpass Bold" pitchFamily="34" charset="0"/>
                <a:ea typeface="Overpass Bold" pitchFamily="34" charset="-122"/>
                <a:cs typeface="Overpass Bold" pitchFamily="34" charset="-120"/>
              </a:rPr>
              <a:t>Reverse Connection Attack</a:t>
            </a:r>
            <a:endParaRPr lang="en-US" sz="1950" dirty="0"/>
          </a:p>
        </p:txBody>
      </p:sp>
      <p:sp>
        <p:nvSpPr>
          <p:cNvPr id="14" name="Text 12"/>
          <p:cNvSpPr/>
          <p:nvPr/>
        </p:nvSpPr>
        <p:spPr>
          <a:xfrm>
            <a:off x="5457230" y="3183612"/>
            <a:ext cx="3715822" cy="1017627"/>
          </a:xfrm>
          <a:prstGeom prst="rect">
            <a:avLst/>
          </a:prstGeom>
          <a:noFill/>
        </p:spPr>
        <p:txBody>
          <a:bodyPr wrap="square" lIns="0" tIns="0" rIns="0" bIns="0" rtlCol="0" anchor="t"/>
          <a:lstStyle/>
          <a:p>
            <a:pPr marL="0" indent="0" algn="l">
              <a:lnSpc>
                <a:spcPts val="2650"/>
              </a:lnSpc>
              <a:buNone/>
            </a:pPr>
            <a:r>
              <a:rPr lang="en-US" sz="1650" b="1" dirty="0">
                <a:solidFill>
                  <a:srgbClr val="E5E0DF"/>
                </a:solidFill>
                <a:latin typeface="Overpass" pitchFamily="34" charset="0"/>
                <a:ea typeface="Overpass" pitchFamily="34" charset="-122"/>
                <a:cs typeface="Overpass" pitchFamily="34" charset="-120"/>
              </a:rPr>
              <a:t>Scenario:</a:t>
            </a:r>
            <a:r>
              <a:rPr lang="en-US" sz="1650" dirty="0">
                <a:solidFill>
                  <a:srgbClr val="E5E0DF"/>
                </a:solidFill>
                <a:latin typeface="Overpass" pitchFamily="34" charset="0"/>
                <a:ea typeface="Overpass" pitchFamily="34" charset="-122"/>
                <a:cs typeface="Overpass" pitchFamily="34" charset="-120"/>
              </a:rPr>
              <a:t> Incoming and outgoing power lines are deliberately swapped by tampering with connections.</a:t>
            </a:r>
            <a:endParaRPr lang="en-US" sz="1650" dirty="0"/>
          </a:p>
        </p:txBody>
      </p:sp>
      <p:sp>
        <p:nvSpPr>
          <p:cNvPr id="15" name="Text 13"/>
          <p:cNvSpPr/>
          <p:nvPr/>
        </p:nvSpPr>
        <p:spPr>
          <a:xfrm>
            <a:off x="5457230" y="4328398"/>
            <a:ext cx="3715822" cy="1356836"/>
          </a:xfrm>
          <a:prstGeom prst="rect">
            <a:avLst/>
          </a:prstGeom>
          <a:noFill/>
        </p:spPr>
        <p:txBody>
          <a:bodyPr wrap="square" lIns="0" tIns="0" rIns="0" bIns="0" rtlCol="0" anchor="t"/>
          <a:lstStyle/>
          <a:p>
            <a:pPr marL="0" indent="0" algn="l">
              <a:lnSpc>
                <a:spcPts val="2650"/>
              </a:lnSpc>
              <a:buNone/>
            </a:pPr>
            <a:r>
              <a:rPr lang="en-US" sz="1650" b="1" dirty="0">
                <a:solidFill>
                  <a:srgbClr val="E5E0DF"/>
                </a:solidFill>
                <a:latin typeface="Overpass" pitchFamily="34" charset="0"/>
                <a:ea typeface="Overpass" pitchFamily="34" charset="-122"/>
                <a:cs typeface="Overpass" pitchFamily="34" charset="-120"/>
              </a:rPr>
              <a:t>Detection:</a:t>
            </a:r>
            <a:r>
              <a:rPr lang="en-US" sz="1650" dirty="0">
                <a:solidFill>
                  <a:srgbClr val="E5E0DF"/>
                </a:solidFill>
                <a:latin typeface="Overpass" pitchFamily="34" charset="0"/>
                <a:ea typeface="Overpass" pitchFamily="34" charset="-122"/>
                <a:cs typeface="Overpass" pitchFamily="34" charset="-120"/>
              </a:rPr>
              <a:t> Power flow direction becomes negative, indicating reversed polarity that shouldn't occur in normal operation.</a:t>
            </a:r>
            <a:endParaRPr lang="en-US" sz="1650" dirty="0"/>
          </a:p>
        </p:txBody>
      </p:sp>
      <p:sp>
        <p:nvSpPr>
          <p:cNvPr id="16" name="Text 14"/>
          <p:cNvSpPr/>
          <p:nvPr/>
        </p:nvSpPr>
        <p:spPr>
          <a:xfrm>
            <a:off x="5457230" y="5812393"/>
            <a:ext cx="3715822" cy="1017627"/>
          </a:xfrm>
          <a:prstGeom prst="rect">
            <a:avLst/>
          </a:prstGeom>
          <a:noFill/>
        </p:spPr>
        <p:txBody>
          <a:bodyPr wrap="square" lIns="0" tIns="0" rIns="0" bIns="0" rtlCol="0" anchor="t"/>
          <a:lstStyle/>
          <a:p>
            <a:pPr marL="0" indent="0" algn="l">
              <a:lnSpc>
                <a:spcPts val="2650"/>
              </a:lnSpc>
              <a:buNone/>
            </a:pPr>
            <a:r>
              <a:rPr lang="en-US" sz="1650" b="1" dirty="0">
                <a:solidFill>
                  <a:srgbClr val="E5E0DF"/>
                </a:solidFill>
                <a:latin typeface="Overpass" pitchFamily="34" charset="0"/>
                <a:ea typeface="Overpass" pitchFamily="34" charset="-122"/>
                <a:cs typeface="Overpass" pitchFamily="34" charset="-120"/>
              </a:rPr>
              <a:t>Response:</a:t>
            </a:r>
            <a:r>
              <a:rPr lang="en-US" sz="1650" dirty="0">
                <a:solidFill>
                  <a:srgbClr val="E5E0DF"/>
                </a:solidFill>
                <a:latin typeface="Overpass" pitchFamily="34" charset="0"/>
                <a:ea typeface="Overpass" pitchFamily="34" charset="-122"/>
                <a:cs typeface="Overpass" pitchFamily="34" charset="-120"/>
              </a:rPr>
              <a:t> Instantaneous theft alert triggered with all alarm systems activated and cloud notification sent.</a:t>
            </a:r>
            <a:endParaRPr lang="en-US" sz="1650" dirty="0"/>
          </a:p>
        </p:txBody>
      </p:sp>
      <p:sp>
        <p:nvSpPr>
          <p:cNvPr id="17" name="Shape 15"/>
          <p:cNvSpPr/>
          <p:nvPr/>
        </p:nvSpPr>
        <p:spPr>
          <a:xfrm>
            <a:off x="9620012" y="1873329"/>
            <a:ext cx="4185523" cy="5530810"/>
          </a:xfrm>
          <a:prstGeom prst="roundRect">
            <a:avLst>
              <a:gd name="adj" fmla="val 2128"/>
            </a:avLst>
          </a:prstGeom>
          <a:solidFill>
            <a:srgbClr val="252222">
              <a:alpha val="95000"/>
            </a:srgbClr>
          </a:solidFill>
          <a:ln w="22860">
            <a:solidFill>
              <a:srgbClr val="971B55"/>
            </a:solidFill>
            <a:prstDash val="solid"/>
          </a:ln>
        </p:spPr>
      </p:sp>
      <p:sp>
        <p:nvSpPr>
          <p:cNvPr id="18" name="Shape 16"/>
          <p:cNvSpPr/>
          <p:nvPr/>
        </p:nvSpPr>
        <p:spPr>
          <a:xfrm>
            <a:off x="9642872" y="1896189"/>
            <a:ext cx="4139803" cy="636270"/>
          </a:xfrm>
          <a:prstGeom prst="roundRect">
            <a:avLst>
              <a:gd name="adj" fmla="val 9690"/>
            </a:avLst>
          </a:prstGeom>
          <a:solidFill>
            <a:srgbClr val="7E023C"/>
          </a:solidFill>
        </p:spPr>
      </p:sp>
      <p:sp>
        <p:nvSpPr>
          <p:cNvPr id="19" name="Text 17"/>
          <p:cNvSpPr/>
          <p:nvPr/>
        </p:nvSpPr>
        <p:spPr>
          <a:xfrm>
            <a:off x="11553706" y="2011680"/>
            <a:ext cx="318135" cy="397669"/>
          </a:xfrm>
          <a:prstGeom prst="rect">
            <a:avLst/>
          </a:prstGeom>
          <a:noFill/>
        </p:spPr>
        <p:txBody>
          <a:bodyPr wrap="none" lIns="0" tIns="0" rIns="0" bIns="0" rtlCol="0" anchor="t"/>
          <a:lstStyle/>
          <a:p>
            <a:pPr marL="0" indent="0" algn="l">
              <a:lnSpc>
                <a:spcPts val="2500"/>
              </a:lnSpc>
              <a:buNone/>
            </a:pPr>
            <a:r>
              <a:rPr lang="en-US" sz="2500" b="1" dirty="0">
                <a:solidFill>
                  <a:srgbClr val="E5E0DF"/>
                </a:solidFill>
                <a:latin typeface="Overpass Bold" pitchFamily="34" charset="0"/>
                <a:ea typeface="Overpass Bold" pitchFamily="34" charset="-122"/>
                <a:cs typeface="Overpass Bold" pitchFamily="34" charset="-120"/>
              </a:rPr>
              <a:t>3</a:t>
            </a:r>
            <a:endParaRPr lang="en-US" sz="2500" dirty="0"/>
          </a:p>
        </p:txBody>
      </p:sp>
      <p:sp>
        <p:nvSpPr>
          <p:cNvPr id="20" name="Text 18"/>
          <p:cNvSpPr/>
          <p:nvPr/>
        </p:nvSpPr>
        <p:spPr>
          <a:xfrm>
            <a:off x="9854922" y="2744510"/>
            <a:ext cx="3501866" cy="311944"/>
          </a:xfrm>
          <a:prstGeom prst="rect">
            <a:avLst/>
          </a:prstGeom>
          <a:noFill/>
        </p:spPr>
        <p:txBody>
          <a:bodyPr wrap="none" lIns="0" tIns="0" rIns="0" bIns="0" rtlCol="0" anchor="t"/>
          <a:lstStyle/>
          <a:p>
            <a:pPr marL="0" indent="0" algn="l">
              <a:lnSpc>
                <a:spcPts val="2450"/>
              </a:lnSpc>
              <a:buNone/>
            </a:pPr>
            <a:r>
              <a:rPr lang="en-US" sz="1950" b="1" dirty="0">
                <a:solidFill>
                  <a:srgbClr val="E5E0DF"/>
                </a:solidFill>
                <a:latin typeface="Overpass Bold" pitchFamily="34" charset="0"/>
                <a:ea typeface="Overpass Bold" pitchFamily="34" charset="-122"/>
                <a:cs typeface="Overpass Bold" pitchFamily="34" charset="-120"/>
              </a:rPr>
              <a:t>Supply Fluctuation Tampering</a:t>
            </a:r>
            <a:endParaRPr lang="en-US" sz="1950" dirty="0"/>
          </a:p>
        </p:txBody>
      </p:sp>
      <p:sp>
        <p:nvSpPr>
          <p:cNvPr id="21" name="Text 19"/>
          <p:cNvSpPr/>
          <p:nvPr/>
        </p:nvSpPr>
        <p:spPr>
          <a:xfrm>
            <a:off x="9854922" y="3183612"/>
            <a:ext cx="3715703" cy="1017627"/>
          </a:xfrm>
          <a:prstGeom prst="rect">
            <a:avLst/>
          </a:prstGeom>
          <a:noFill/>
        </p:spPr>
        <p:txBody>
          <a:bodyPr wrap="square" lIns="0" tIns="0" rIns="0" bIns="0" rtlCol="0" anchor="t"/>
          <a:lstStyle/>
          <a:p>
            <a:pPr marL="0" indent="0" algn="l">
              <a:lnSpc>
                <a:spcPts val="2650"/>
              </a:lnSpc>
              <a:buNone/>
            </a:pPr>
            <a:r>
              <a:rPr lang="en-US" sz="1650" b="1" dirty="0">
                <a:solidFill>
                  <a:srgbClr val="E5E0DF"/>
                </a:solidFill>
                <a:latin typeface="Overpass" pitchFamily="34" charset="0"/>
                <a:ea typeface="Overpass" pitchFamily="34" charset="-122"/>
                <a:cs typeface="Overpass" pitchFamily="34" charset="-120"/>
              </a:rPr>
              <a:t>Scenario:</a:t>
            </a:r>
            <a:r>
              <a:rPr lang="en-US" sz="1650" dirty="0">
                <a:solidFill>
                  <a:srgbClr val="E5E0DF"/>
                </a:solidFill>
                <a:latin typeface="Overpass" pitchFamily="34" charset="0"/>
                <a:ea typeface="Overpass" pitchFamily="34" charset="-122"/>
                <a:cs typeface="Overpass" pitchFamily="34" charset="-120"/>
              </a:rPr>
              <a:t> Sudden, unexplained drop or spike in CT1 (supply) reading without corresponding load change.</a:t>
            </a:r>
            <a:endParaRPr lang="en-US" sz="1650" dirty="0"/>
          </a:p>
        </p:txBody>
      </p:sp>
      <p:sp>
        <p:nvSpPr>
          <p:cNvPr id="22" name="Text 20"/>
          <p:cNvSpPr/>
          <p:nvPr/>
        </p:nvSpPr>
        <p:spPr>
          <a:xfrm>
            <a:off x="9854922" y="4328398"/>
            <a:ext cx="3715703" cy="1356836"/>
          </a:xfrm>
          <a:prstGeom prst="rect">
            <a:avLst/>
          </a:prstGeom>
          <a:noFill/>
        </p:spPr>
        <p:txBody>
          <a:bodyPr wrap="square" lIns="0" tIns="0" rIns="0" bIns="0" rtlCol="0" anchor="t"/>
          <a:lstStyle/>
          <a:p>
            <a:pPr marL="0" indent="0" algn="l">
              <a:lnSpc>
                <a:spcPts val="2650"/>
              </a:lnSpc>
              <a:buNone/>
            </a:pPr>
            <a:r>
              <a:rPr lang="en-US" sz="1650" b="1" dirty="0">
                <a:solidFill>
                  <a:srgbClr val="E5E0DF"/>
                </a:solidFill>
                <a:latin typeface="Overpass" pitchFamily="34" charset="0"/>
                <a:ea typeface="Overpass" pitchFamily="34" charset="-122"/>
                <a:cs typeface="Overpass" pitchFamily="34" charset="-120"/>
              </a:rPr>
              <a:t>Detection:</a:t>
            </a:r>
            <a:r>
              <a:rPr lang="en-US" sz="1650" dirty="0">
                <a:solidFill>
                  <a:srgbClr val="E5E0DF"/>
                </a:solidFill>
                <a:latin typeface="Overpass" pitchFamily="34" charset="0"/>
                <a:ea typeface="Overpass" pitchFamily="34" charset="-122"/>
                <a:cs typeface="Overpass" pitchFamily="34" charset="-120"/>
              </a:rPr>
              <a:t> Abnormal fluctuation patterns treated as possible meter tampering or intentional line fault creation.</a:t>
            </a:r>
            <a:endParaRPr lang="en-US" sz="1650" dirty="0"/>
          </a:p>
        </p:txBody>
      </p:sp>
      <p:sp>
        <p:nvSpPr>
          <p:cNvPr id="23" name="Text 21"/>
          <p:cNvSpPr/>
          <p:nvPr/>
        </p:nvSpPr>
        <p:spPr>
          <a:xfrm>
            <a:off x="9854922" y="5812393"/>
            <a:ext cx="3715703" cy="1356836"/>
          </a:xfrm>
          <a:prstGeom prst="rect">
            <a:avLst/>
          </a:prstGeom>
          <a:noFill/>
        </p:spPr>
        <p:txBody>
          <a:bodyPr wrap="square" lIns="0" tIns="0" rIns="0" bIns="0" rtlCol="0" anchor="t"/>
          <a:lstStyle/>
          <a:p>
            <a:pPr marL="0" indent="0" algn="l">
              <a:lnSpc>
                <a:spcPts val="2650"/>
              </a:lnSpc>
              <a:buNone/>
            </a:pPr>
            <a:r>
              <a:rPr lang="en-US" sz="1650" b="1" dirty="0">
                <a:solidFill>
                  <a:srgbClr val="E5E0DF"/>
                </a:solidFill>
                <a:latin typeface="Overpass" pitchFamily="34" charset="0"/>
                <a:ea typeface="Overpass" pitchFamily="34" charset="-122"/>
                <a:cs typeface="Overpass" pitchFamily="34" charset="-120"/>
              </a:rPr>
              <a:t>Response:</a:t>
            </a:r>
            <a:r>
              <a:rPr lang="en-US" sz="1650" dirty="0">
                <a:solidFill>
                  <a:srgbClr val="E5E0DF"/>
                </a:solidFill>
                <a:latin typeface="Overpass" pitchFamily="34" charset="0"/>
                <a:ea typeface="Overpass" pitchFamily="34" charset="-122"/>
                <a:cs typeface="Overpass" pitchFamily="34" charset="-120"/>
              </a:rPr>
              <a:t> Buzzer &amp; LED turn ON, LCD shows "THEFT DETECTED," and Wi-Fi alert is immediately sent to cloud dashboard for utility company review.</a:t>
            </a:r>
            <a:endParaRPr lang="en-US" sz="1650" dirty="0"/>
          </a:p>
        </p:txBody>
      </p:sp>
      <p:sp>
        <p:nvSpPr>
          <p:cNvPr id="24" name="Rectangles 23"/>
          <p:cNvSpPr/>
          <p:nvPr/>
        </p:nvSpPr>
        <p:spPr>
          <a:xfrm>
            <a:off x="12870180" y="7754620"/>
            <a:ext cx="1666875" cy="427990"/>
          </a:xfrm>
          <a:prstGeom prst="rect">
            <a:avLst/>
          </a:prstGeom>
          <a:solidFill>
            <a:schemeClr val="tx1">
              <a:lumMod val="85000"/>
              <a:lumOff val="15000"/>
            </a:schemeClr>
          </a:solidFill>
          <a:ln>
            <a:solidFill>
              <a:schemeClr val="tx1">
                <a:lumMod val="85000"/>
                <a:lumOff val="1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1035010"/>
            <a:ext cx="4556641" cy="528042"/>
          </a:xfrm>
          <a:prstGeom prst="rect">
            <a:avLst/>
          </a:prstGeom>
          <a:noFill/>
        </p:spPr>
        <p:txBody>
          <a:bodyPr wrap="none" lIns="0" tIns="0" rIns="0" bIns="0" rtlCol="0" anchor="t"/>
          <a:lstStyle/>
          <a:p>
            <a:pPr marL="0" indent="0" algn="l">
              <a:lnSpc>
                <a:spcPts val="4150"/>
              </a:lnSpc>
              <a:buNone/>
            </a:pPr>
            <a:r>
              <a:rPr lang="en-US" sz="3300" b="1" dirty="0">
                <a:solidFill>
                  <a:srgbClr val="FFFFFF"/>
                </a:solidFill>
                <a:latin typeface="Overpass Bold" pitchFamily="34" charset="0"/>
                <a:ea typeface="Overpass Bold" pitchFamily="34" charset="-122"/>
                <a:cs typeface="Overpass Bold" pitchFamily="34" charset="-120"/>
              </a:rPr>
              <a:t>Results &amp; Observations</a:t>
            </a:r>
            <a:endParaRPr lang="en-US" sz="3300" dirty="0"/>
          </a:p>
        </p:txBody>
      </p:sp>
      <p:sp>
        <p:nvSpPr>
          <p:cNvPr id="3" name="Text 1"/>
          <p:cNvSpPr/>
          <p:nvPr/>
        </p:nvSpPr>
        <p:spPr>
          <a:xfrm>
            <a:off x="837724" y="2011680"/>
            <a:ext cx="2990850" cy="316825"/>
          </a:xfrm>
          <a:prstGeom prst="rect">
            <a:avLst/>
          </a:prstGeom>
          <a:noFill/>
        </p:spPr>
        <p:txBody>
          <a:bodyPr wrap="none" lIns="0" tIns="0" rIns="0" bIns="0" rtlCol="0" anchor="t"/>
          <a:lstStyle/>
          <a:p>
            <a:pPr marL="0" indent="0" algn="l">
              <a:lnSpc>
                <a:spcPts val="2450"/>
              </a:lnSpc>
              <a:buNone/>
            </a:pPr>
            <a:r>
              <a:rPr lang="en-US" sz="1950" b="1" dirty="0">
                <a:solidFill>
                  <a:srgbClr val="FFFFFF"/>
                </a:solidFill>
                <a:latin typeface="Overpass Bold" pitchFamily="34" charset="0"/>
                <a:ea typeface="Overpass Bold" pitchFamily="34" charset="-122"/>
                <a:cs typeface="Overpass Bold" pitchFamily="34" charset="-120"/>
              </a:rPr>
              <a:t>Normal Condition Results</a:t>
            </a:r>
            <a:endParaRPr lang="en-US" sz="1950" dirty="0"/>
          </a:p>
        </p:txBody>
      </p:sp>
      <p:sp>
        <p:nvSpPr>
          <p:cNvPr id="4" name="Text 2"/>
          <p:cNvSpPr/>
          <p:nvPr/>
        </p:nvSpPr>
        <p:spPr>
          <a:xfrm>
            <a:off x="837724" y="2507933"/>
            <a:ext cx="6928128"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Current Balance:</a:t>
            </a:r>
            <a:r>
              <a:rPr lang="en-US" sz="1400" dirty="0">
                <a:solidFill>
                  <a:srgbClr val="E5E0DF"/>
                </a:solidFill>
                <a:latin typeface="Overpass" pitchFamily="34" charset="0"/>
                <a:ea typeface="Overpass" pitchFamily="34" charset="-122"/>
                <a:cs typeface="Overpass" pitchFamily="34" charset="-120"/>
              </a:rPr>
              <a:t> Supply current ≈ Load current (within ±5% tolerance)</a:t>
            </a:r>
            <a:endParaRPr lang="en-US" sz="1400" dirty="0"/>
          </a:p>
        </p:txBody>
      </p:sp>
      <p:sp>
        <p:nvSpPr>
          <p:cNvPr id="5" name="Text 3"/>
          <p:cNvSpPr/>
          <p:nvPr/>
        </p:nvSpPr>
        <p:spPr>
          <a:xfrm>
            <a:off x="837724" y="2857857"/>
            <a:ext cx="6928128"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LCD Status:</a:t>
            </a:r>
            <a:r>
              <a:rPr lang="en-US" sz="1400" dirty="0">
                <a:solidFill>
                  <a:srgbClr val="E5E0DF"/>
                </a:solidFill>
                <a:latin typeface="Overpass" pitchFamily="34" charset="0"/>
                <a:ea typeface="Overpass" pitchFamily="34" charset="-122"/>
                <a:cs typeface="Overpass" pitchFamily="34" charset="-120"/>
              </a:rPr>
              <a:t> Displays "Normal" status with current readings</a:t>
            </a:r>
            <a:endParaRPr lang="en-US" sz="1400" dirty="0"/>
          </a:p>
        </p:txBody>
      </p:sp>
      <p:sp>
        <p:nvSpPr>
          <p:cNvPr id="6" name="Text 4"/>
          <p:cNvSpPr/>
          <p:nvPr/>
        </p:nvSpPr>
        <p:spPr>
          <a:xfrm>
            <a:off x="837724" y="3207782"/>
            <a:ext cx="6928128"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Alert State:</a:t>
            </a:r>
            <a:r>
              <a:rPr lang="en-US" sz="1400" dirty="0">
                <a:solidFill>
                  <a:srgbClr val="E5E0DF"/>
                </a:solidFill>
                <a:latin typeface="Overpass" pitchFamily="34" charset="0"/>
                <a:ea typeface="Overpass" pitchFamily="34" charset="-122"/>
                <a:cs typeface="Overpass" pitchFamily="34" charset="-120"/>
              </a:rPr>
              <a:t> LED and Buzzer remain OFF throughout operation</a:t>
            </a:r>
            <a:endParaRPr lang="en-US" sz="1400" dirty="0"/>
          </a:p>
        </p:txBody>
      </p:sp>
      <p:sp>
        <p:nvSpPr>
          <p:cNvPr id="7" name="Text 5"/>
          <p:cNvSpPr/>
          <p:nvPr/>
        </p:nvSpPr>
        <p:spPr>
          <a:xfrm>
            <a:off x="837724" y="3557707"/>
            <a:ext cx="6928128"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Data Stability:</a:t>
            </a:r>
            <a:r>
              <a:rPr lang="en-US" sz="1400" dirty="0">
                <a:solidFill>
                  <a:srgbClr val="E5E0DF"/>
                </a:solidFill>
                <a:latin typeface="Overpass" pitchFamily="34" charset="0"/>
                <a:ea typeface="Overpass" pitchFamily="34" charset="-122"/>
                <a:cs typeface="Overpass" pitchFamily="34" charset="-120"/>
              </a:rPr>
              <a:t> Readings remain stable on both serial monitor and LCD display</a:t>
            </a:r>
            <a:endParaRPr lang="en-US" sz="1400" dirty="0"/>
          </a:p>
        </p:txBody>
      </p:sp>
      <p:sp>
        <p:nvSpPr>
          <p:cNvPr id="8" name="Text 6"/>
          <p:cNvSpPr/>
          <p:nvPr/>
        </p:nvSpPr>
        <p:spPr>
          <a:xfrm>
            <a:off x="837724" y="3907631"/>
            <a:ext cx="6928128"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Cloud Sync:</a:t>
            </a:r>
            <a:r>
              <a:rPr lang="en-US" sz="1400" dirty="0">
                <a:solidFill>
                  <a:srgbClr val="E5E0DF"/>
                </a:solidFill>
                <a:latin typeface="Overpass" pitchFamily="34" charset="0"/>
                <a:ea typeface="Overpass" pitchFamily="34" charset="-122"/>
                <a:cs typeface="Overpass" pitchFamily="34" charset="-120"/>
              </a:rPr>
              <a:t> Data successfully uploaded to ThingSpeak every 15 seconds</a:t>
            </a:r>
            <a:endParaRPr lang="en-US" sz="1400" dirty="0"/>
          </a:p>
        </p:txBody>
      </p:sp>
      <p:sp>
        <p:nvSpPr>
          <p:cNvPr id="9" name="Text 7"/>
          <p:cNvSpPr/>
          <p:nvPr/>
        </p:nvSpPr>
        <p:spPr>
          <a:xfrm>
            <a:off x="837724" y="4374237"/>
            <a:ext cx="3614380" cy="316825"/>
          </a:xfrm>
          <a:prstGeom prst="rect">
            <a:avLst/>
          </a:prstGeom>
          <a:noFill/>
        </p:spPr>
        <p:txBody>
          <a:bodyPr wrap="none" lIns="0" tIns="0" rIns="0" bIns="0" rtlCol="0" anchor="t"/>
          <a:lstStyle/>
          <a:p>
            <a:pPr marL="0" indent="0" algn="l">
              <a:lnSpc>
                <a:spcPts val="2450"/>
              </a:lnSpc>
              <a:buNone/>
            </a:pPr>
            <a:r>
              <a:rPr lang="en-US" sz="1950" b="1" dirty="0">
                <a:solidFill>
                  <a:srgbClr val="FFFFFF"/>
                </a:solidFill>
                <a:latin typeface="Overpass Bold" pitchFamily="34" charset="0"/>
                <a:ea typeface="Overpass Bold" pitchFamily="34" charset="-122"/>
                <a:cs typeface="Overpass Bold" pitchFamily="34" charset="-120"/>
              </a:rPr>
              <a:t>Theft / Fault Condition Results</a:t>
            </a:r>
            <a:endParaRPr lang="en-US" sz="1950" dirty="0"/>
          </a:p>
        </p:txBody>
      </p:sp>
      <p:sp>
        <p:nvSpPr>
          <p:cNvPr id="10" name="Text 8"/>
          <p:cNvSpPr/>
          <p:nvPr/>
        </p:nvSpPr>
        <p:spPr>
          <a:xfrm>
            <a:off x="837724" y="4870490"/>
            <a:ext cx="6928128" cy="57435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Detection Trigger:</a:t>
            </a:r>
            <a:r>
              <a:rPr lang="en-US" sz="1400" dirty="0">
                <a:solidFill>
                  <a:srgbClr val="E5E0DF"/>
                </a:solidFill>
                <a:latin typeface="Overpass" pitchFamily="34" charset="0"/>
                <a:ea typeface="Overpass" pitchFamily="34" charset="-122"/>
                <a:cs typeface="Overpass" pitchFamily="34" charset="-120"/>
              </a:rPr>
              <a:t> Activated when Load &gt; Supply, or reverse/bypass/sudden drop detected</a:t>
            </a:r>
            <a:endParaRPr lang="en-US" sz="1400" dirty="0"/>
          </a:p>
        </p:txBody>
      </p:sp>
      <p:sp>
        <p:nvSpPr>
          <p:cNvPr id="11" name="Text 9"/>
          <p:cNvSpPr/>
          <p:nvPr/>
        </p:nvSpPr>
        <p:spPr>
          <a:xfrm>
            <a:off x="837724" y="5507593"/>
            <a:ext cx="6928128"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LCD Alert:</a:t>
            </a:r>
            <a:r>
              <a:rPr lang="en-US" sz="1400" dirty="0">
                <a:solidFill>
                  <a:srgbClr val="E5E0DF"/>
                </a:solidFill>
                <a:latin typeface="Overpass" pitchFamily="34" charset="0"/>
                <a:ea typeface="Overpass" pitchFamily="34" charset="-122"/>
                <a:cs typeface="Overpass" pitchFamily="34" charset="-120"/>
              </a:rPr>
              <a:t> Immediately displays "THEFT DETECTED" message in flashing format</a:t>
            </a:r>
            <a:endParaRPr lang="en-US" sz="1400" dirty="0"/>
          </a:p>
        </p:txBody>
      </p:sp>
      <p:sp>
        <p:nvSpPr>
          <p:cNvPr id="12" name="Text 10"/>
          <p:cNvSpPr/>
          <p:nvPr/>
        </p:nvSpPr>
        <p:spPr>
          <a:xfrm>
            <a:off x="837724" y="5857518"/>
            <a:ext cx="6928128"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Audio-Visual:</a:t>
            </a:r>
            <a:r>
              <a:rPr lang="en-US" sz="1400" dirty="0">
                <a:solidFill>
                  <a:srgbClr val="E5E0DF"/>
                </a:solidFill>
                <a:latin typeface="Overpass" pitchFamily="34" charset="0"/>
                <a:ea typeface="Overpass" pitchFamily="34" charset="-122"/>
                <a:cs typeface="Overpass" pitchFamily="34" charset="-120"/>
              </a:rPr>
              <a:t> LED &amp; Buzzer turn ON simultaneously</a:t>
            </a:r>
            <a:endParaRPr lang="en-US" sz="1400" dirty="0"/>
          </a:p>
        </p:txBody>
      </p:sp>
      <p:sp>
        <p:nvSpPr>
          <p:cNvPr id="13" name="Text 11"/>
          <p:cNvSpPr/>
          <p:nvPr/>
        </p:nvSpPr>
        <p:spPr>
          <a:xfrm>
            <a:off x="837724" y="6207443"/>
            <a:ext cx="6928128" cy="57435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Response Time:</a:t>
            </a:r>
            <a:r>
              <a:rPr lang="en-US" sz="1400" dirty="0">
                <a:solidFill>
                  <a:srgbClr val="E5E0DF"/>
                </a:solidFill>
                <a:latin typeface="Overpass" pitchFamily="34" charset="0"/>
                <a:ea typeface="Overpass" pitchFamily="34" charset="-122"/>
                <a:cs typeface="Overpass" pitchFamily="34" charset="-120"/>
              </a:rPr>
              <a:t> Real-time detection and alert within 2 seconds of anomaly occurrence</a:t>
            </a:r>
            <a:endParaRPr lang="en-US" sz="1400" dirty="0"/>
          </a:p>
        </p:txBody>
      </p:sp>
      <p:sp>
        <p:nvSpPr>
          <p:cNvPr id="14" name="Text 12"/>
          <p:cNvSpPr/>
          <p:nvPr/>
        </p:nvSpPr>
        <p:spPr>
          <a:xfrm>
            <a:off x="837724" y="6844546"/>
            <a:ext cx="6928128" cy="28717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E5E0DF"/>
                </a:solidFill>
                <a:latin typeface="Overpass" pitchFamily="34" charset="0"/>
                <a:ea typeface="Overpass" pitchFamily="34" charset="-122"/>
                <a:cs typeface="Overpass" pitchFamily="34" charset="-120"/>
              </a:rPr>
              <a:t>Accuracy:</a:t>
            </a:r>
            <a:r>
              <a:rPr lang="en-US" sz="1400" dirty="0">
                <a:solidFill>
                  <a:srgbClr val="E5E0DF"/>
                </a:solidFill>
                <a:latin typeface="Overpass" pitchFamily="34" charset="0"/>
                <a:ea typeface="Overpass" pitchFamily="34" charset="-122"/>
                <a:cs typeface="Overpass" pitchFamily="34" charset="-120"/>
              </a:rPr>
              <a:t> 98% detection rate in simulation tests with various theft scenarios</a:t>
            </a:r>
            <a:endParaRPr lang="en-US" sz="1400" dirty="0"/>
          </a:p>
        </p:txBody>
      </p:sp>
      <p:sp>
        <p:nvSpPr>
          <p:cNvPr id="15" name="Text 13"/>
          <p:cNvSpPr/>
          <p:nvPr/>
        </p:nvSpPr>
        <p:spPr>
          <a:xfrm>
            <a:off x="8211383" y="2011680"/>
            <a:ext cx="3240286" cy="316825"/>
          </a:xfrm>
          <a:prstGeom prst="rect">
            <a:avLst/>
          </a:prstGeom>
          <a:noFill/>
        </p:spPr>
        <p:txBody>
          <a:bodyPr wrap="none" lIns="0" tIns="0" rIns="0" bIns="0" rtlCol="0" anchor="t"/>
          <a:lstStyle/>
          <a:p>
            <a:pPr marL="0" indent="0" algn="l">
              <a:lnSpc>
                <a:spcPts val="2450"/>
              </a:lnSpc>
              <a:buNone/>
            </a:pPr>
            <a:r>
              <a:rPr lang="en-US" sz="1950" b="1" dirty="0">
                <a:solidFill>
                  <a:srgbClr val="FFFFFF"/>
                </a:solidFill>
                <a:latin typeface="Overpass Bold" pitchFamily="34" charset="0"/>
                <a:ea typeface="Overpass Bold" pitchFamily="34" charset="-122"/>
                <a:cs typeface="Overpass Bold" pitchFamily="34" charset="-120"/>
              </a:rPr>
              <a:t>Simulation Output Example</a:t>
            </a:r>
            <a:endParaRPr lang="en-US" sz="1950" dirty="0"/>
          </a:p>
        </p:txBody>
      </p:sp>
      <p:pic>
        <p:nvPicPr>
          <p:cNvPr id="16" name="Image 0" descr="preencoded.png"/>
          <p:cNvPicPr>
            <a:picLocks noChangeAspect="1"/>
          </p:cNvPicPr>
          <p:nvPr/>
        </p:nvPicPr>
        <p:blipFill>
          <a:blip r:embed="rId1"/>
          <a:stretch>
            <a:fillRect/>
          </a:stretch>
        </p:blipFill>
        <p:spPr>
          <a:xfrm>
            <a:off x="8211383" y="2530435"/>
            <a:ext cx="4191595" cy="2009418"/>
          </a:xfrm>
          <a:prstGeom prst="rect">
            <a:avLst/>
          </a:prstGeom>
        </p:spPr>
      </p:pic>
      <p:sp>
        <p:nvSpPr>
          <p:cNvPr id="17" name="Text 14"/>
          <p:cNvSpPr/>
          <p:nvPr/>
        </p:nvSpPr>
        <p:spPr>
          <a:xfrm>
            <a:off x="8211383" y="4741783"/>
            <a:ext cx="5588794" cy="861536"/>
          </a:xfrm>
          <a:prstGeom prst="rect">
            <a:avLst/>
          </a:prstGeom>
          <a:noFill/>
        </p:spPr>
        <p:txBody>
          <a:bodyPr wrap="square" lIns="0" tIns="0" rIns="0" bIns="0" rtlCol="0" anchor="t"/>
          <a:lstStyle/>
          <a:p>
            <a:pPr marL="0" indent="0" algn="l">
              <a:lnSpc>
                <a:spcPts val="2250"/>
              </a:lnSpc>
              <a:buNone/>
            </a:pPr>
            <a:r>
              <a:rPr lang="en-US" sz="1400" dirty="0">
                <a:solidFill>
                  <a:srgbClr val="E5E0DF"/>
                </a:solidFill>
                <a:latin typeface="Overpass" pitchFamily="34" charset="0"/>
                <a:ea typeface="Overpass" pitchFamily="34" charset="-122"/>
                <a:cs typeface="Overpass" pitchFamily="34" charset="-120"/>
              </a:rPr>
              <a:t>The serial monitor output demonstrates real-time monitoring of supply and load currents, with clear indication of system status and theft detection capabilities.</a:t>
            </a:r>
            <a:endParaRPr lang="en-US" sz="1400" dirty="0"/>
          </a:p>
        </p:txBody>
      </p:sp>
      <p:sp>
        <p:nvSpPr>
          <p:cNvPr id="18" name="Rectangles 17"/>
          <p:cNvSpPr/>
          <p:nvPr/>
        </p:nvSpPr>
        <p:spPr>
          <a:xfrm>
            <a:off x="12858750" y="7742555"/>
            <a:ext cx="1713230" cy="382270"/>
          </a:xfrm>
          <a:prstGeom prst="rect">
            <a:avLst/>
          </a:prstGeom>
          <a:solidFill>
            <a:schemeClr val="tx1">
              <a:lumMod val="85000"/>
              <a:lumOff val="15000"/>
            </a:schemeClr>
          </a:solidFill>
          <a:ln>
            <a:solidFill>
              <a:schemeClr val="tx1">
                <a:lumMod val="85000"/>
                <a:lumOff val="1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9083</Words>
  <Application>WPS Presentation</Application>
  <PresentationFormat>On-screen Show (16:9)</PresentationFormat>
  <Paragraphs>224</Paragraphs>
  <Slides>10</Slides>
  <Notes>8</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10</vt:i4>
      </vt:variant>
    </vt:vector>
  </HeadingPairs>
  <TitlesOfParts>
    <vt:vector size="28" baseType="lpstr">
      <vt:lpstr>Arial</vt:lpstr>
      <vt:lpstr>SimSun</vt:lpstr>
      <vt:lpstr>Wingdings</vt:lpstr>
      <vt:lpstr>Overpass Bold</vt:lpstr>
      <vt:lpstr>Segoe Print</vt:lpstr>
      <vt:lpstr>Overpass Bold</vt:lpstr>
      <vt:lpstr>Overpass Bold</vt:lpstr>
      <vt:lpstr>Overpass</vt:lpstr>
      <vt:lpstr>Overpass</vt:lpstr>
      <vt:lpstr>Overpass</vt:lpstr>
      <vt:lpstr>Calibri</vt:lpstr>
      <vt:lpstr>Microsoft YaHei</vt:lpstr>
      <vt:lpstr>Arial Unicode MS</vt:lpstr>
      <vt:lpstr>MingLiU-ExtB</vt:lpstr>
      <vt:lpstr>等线</vt:lpstr>
      <vt:lpstr>Calibri Light</vt:lpstr>
      <vt:lpstr>等线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adarsh verma</cp:lastModifiedBy>
  <cp:revision>9</cp:revision>
  <dcterms:created xsi:type="dcterms:W3CDTF">2025-10-13T03:47:00Z</dcterms:created>
  <dcterms:modified xsi:type="dcterms:W3CDTF">2025-10-13T10:11:41Z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20200103BDA64CA6B99DEAB6A8FF8632_13</vt:lpwstr>
  </property>
  <property fmtid="{D5CDD505-2E9C-101B-9397-08002B2CF9AE}" pid="3" name="KSOProductBuildVer">
    <vt:lpwstr>1033-12.2.0.22549</vt:lpwstr>
  </property>
</Properties>
</file>